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layfair Display" charset="1" panose="00000000000000000000"/>
      <p:regular r:id="rId10"/>
    </p:embeddedFont>
    <p:embeddedFont>
      <p:font typeface="Playfair Display Bold" charset="1" panose="00000000000000000000"/>
      <p:regular r:id="rId11"/>
    </p:embeddedFont>
    <p:embeddedFont>
      <p:font typeface="Playfair Display Italics" charset="1" panose="00000000000000000000"/>
      <p:regular r:id="rId12"/>
    </p:embeddedFont>
    <p:embeddedFont>
      <p:font typeface="Playfair Display Bold Italics" charset="1" panose="00000000000000000000"/>
      <p:regular r:id="rId13"/>
    </p:embeddedFont>
    <p:embeddedFont>
      <p:font typeface="Playfair Display Medium" charset="1" panose="00000000000000000000"/>
      <p:regular r:id="rId14"/>
    </p:embeddedFont>
    <p:embeddedFont>
      <p:font typeface="Playfair Display Medium Italics" charset="1" panose="00000000000000000000"/>
      <p:regular r:id="rId15"/>
    </p:embeddedFont>
    <p:embeddedFont>
      <p:font typeface="Playfair Display Semi-Bold" charset="1" panose="00000000000000000000"/>
      <p:regular r:id="rId16"/>
    </p:embeddedFont>
    <p:embeddedFont>
      <p:font typeface="Playfair Display Semi-Bold Italics" charset="1" panose="00000000000000000000"/>
      <p:regular r:id="rId17"/>
    </p:embeddedFont>
    <p:embeddedFont>
      <p:font typeface="Playfair Display Ultra-Bold" charset="1" panose="00000000000000000000"/>
      <p:regular r:id="rId18"/>
    </p:embeddedFont>
    <p:embeddedFont>
      <p:font typeface="Playfair Display Ultra-Bold Italics" charset="1" panose="00000000000000000000"/>
      <p:regular r:id="rId19"/>
    </p:embeddedFont>
    <p:embeddedFont>
      <p:font typeface="Playfair Display Heavy" charset="1" panose="00000000000000000000"/>
      <p:regular r:id="rId20"/>
    </p:embeddedFont>
    <p:embeddedFont>
      <p:font typeface="Playfair Display Heavy Italics" charset="1" panose="00000000000000000000"/>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https://portal.azure.com/" TargetMode="External" Type="http://schemas.openxmlformats.org/officeDocument/2006/relationships/hyperlink"/></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https://learn.microsoft.com/id-id/azure/active-directory/fundamentals/service-accounts-principal" TargetMode="External" Type="http://schemas.openxmlformats.org/officeDocument/2006/relationships/hyperlink"/><Relationship Id="rId3" Target="https://learn.microsoft.com/id-id/azure/role-based-access-control/built-in-roles#general" TargetMode="External" Type="http://schemas.openxmlformats.org/officeDocument/2006/relationships/hyperlink"/></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haloedukasi.com/produksi"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451663" y="276470"/>
            <a:ext cx="8706504" cy="9257156"/>
            <a:chOff x="0" y="0"/>
            <a:chExt cx="2983491" cy="3172185"/>
          </a:xfrm>
        </p:grpSpPr>
        <p:sp>
          <p:nvSpPr>
            <p:cNvPr name="Freeform 4" id="4"/>
            <p:cNvSpPr/>
            <p:nvPr/>
          </p:nvSpPr>
          <p:spPr>
            <a:xfrm flipH="false" flipV="false" rot="0">
              <a:off x="0" y="0"/>
              <a:ext cx="2983491" cy="3172184"/>
            </a:xfrm>
            <a:custGeom>
              <a:avLst/>
              <a:gdLst/>
              <a:ahLst/>
              <a:cxnLst/>
              <a:rect r="r" b="b" t="t" l="l"/>
              <a:pathLst>
                <a:path h="3172184" w="2983491">
                  <a:moveTo>
                    <a:pt x="6224" y="0"/>
                  </a:moveTo>
                  <a:lnTo>
                    <a:pt x="2977266" y="0"/>
                  </a:lnTo>
                  <a:cubicBezTo>
                    <a:pt x="2978917" y="0"/>
                    <a:pt x="2980500" y="656"/>
                    <a:pt x="2981668" y="1823"/>
                  </a:cubicBezTo>
                  <a:cubicBezTo>
                    <a:pt x="2982835" y="2990"/>
                    <a:pt x="2983491" y="4574"/>
                    <a:pt x="2983491" y="6224"/>
                  </a:cubicBezTo>
                  <a:lnTo>
                    <a:pt x="2983491" y="3165960"/>
                  </a:lnTo>
                  <a:cubicBezTo>
                    <a:pt x="2983491" y="3169398"/>
                    <a:pt x="2980704" y="3172184"/>
                    <a:pt x="2977266" y="3172184"/>
                  </a:cubicBezTo>
                  <a:lnTo>
                    <a:pt x="6224" y="3172184"/>
                  </a:lnTo>
                  <a:cubicBezTo>
                    <a:pt x="4574" y="3172184"/>
                    <a:pt x="2990" y="3171529"/>
                    <a:pt x="1823" y="3170361"/>
                  </a:cubicBezTo>
                  <a:cubicBezTo>
                    <a:pt x="656" y="3169194"/>
                    <a:pt x="0" y="3167611"/>
                    <a:pt x="0" y="3165960"/>
                  </a:cubicBezTo>
                  <a:lnTo>
                    <a:pt x="0" y="6224"/>
                  </a:lnTo>
                  <a:cubicBezTo>
                    <a:pt x="0" y="4574"/>
                    <a:pt x="656" y="2990"/>
                    <a:pt x="1823" y="1823"/>
                  </a:cubicBezTo>
                  <a:cubicBezTo>
                    <a:pt x="2990" y="656"/>
                    <a:pt x="4574" y="0"/>
                    <a:pt x="6224" y="0"/>
                  </a:cubicBezTo>
                  <a:close/>
                </a:path>
              </a:pathLst>
            </a:custGeom>
            <a:solidFill>
              <a:srgbClr val="F5F4F2"/>
            </a:solidFill>
            <a:ln w="9525" cap="sq">
              <a:solidFill>
                <a:srgbClr val="474747"/>
              </a:solidFill>
              <a:prstDash val="solid"/>
              <a:miter/>
            </a:ln>
          </p:spPr>
        </p:sp>
        <p:sp>
          <p:nvSpPr>
            <p:cNvPr name="TextBox 5" id="5"/>
            <p:cNvSpPr txBox="true"/>
            <p:nvPr/>
          </p:nvSpPr>
          <p:spPr>
            <a:xfrm>
              <a:off x="0" y="-19050"/>
              <a:ext cx="2983491" cy="3191235"/>
            </a:xfrm>
            <a:prstGeom prst="rect">
              <a:avLst/>
            </a:prstGeom>
          </p:spPr>
          <p:txBody>
            <a:bodyPr anchor="ctr" rtlCol="false" tIns="26060" lIns="26060" bIns="26060" rIns="26060"/>
            <a:lstStyle/>
            <a:p>
              <a:pPr algn="ctr" marL="0" indent="0" lvl="0">
                <a:lnSpc>
                  <a:spcPts val="1288"/>
                </a:lnSpc>
                <a:spcBef>
                  <a:spcPct val="0"/>
                </a:spcBef>
              </a:pPr>
            </a:p>
          </p:txBody>
        </p:sp>
      </p:grpSp>
      <p:grpSp>
        <p:nvGrpSpPr>
          <p:cNvPr name="Group 6" id="6"/>
          <p:cNvGrpSpPr>
            <a:grpSpLocks noChangeAspect="true"/>
          </p:cNvGrpSpPr>
          <p:nvPr/>
        </p:nvGrpSpPr>
        <p:grpSpPr>
          <a:xfrm rot="0">
            <a:off x="10877833" y="551796"/>
            <a:ext cx="6233830" cy="8706504"/>
            <a:chOff x="0" y="0"/>
            <a:chExt cx="8122920" cy="11344910"/>
          </a:xfrm>
        </p:grpSpPr>
        <p:sp>
          <p:nvSpPr>
            <p:cNvPr name="Freeform 7" id="7"/>
            <p:cNvSpPr/>
            <p:nvPr/>
          </p:nvSpPr>
          <p:spPr>
            <a:xfrm flipH="false" flipV="false" rot="0">
              <a:off x="3810" y="7620"/>
              <a:ext cx="6701790" cy="11342370"/>
            </a:xfrm>
            <a:custGeom>
              <a:avLst/>
              <a:gdLst/>
              <a:ahLst/>
              <a:cxnLst/>
              <a:rect r="r" b="b" t="t" l="l"/>
              <a:pathLst>
                <a:path h="11342370" w="6701790">
                  <a:moveTo>
                    <a:pt x="3810" y="640080"/>
                  </a:moveTo>
                  <a:lnTo>
                    <a:pt x="492760" y="734060"/>
                  </a:lnTo>
                  <a:lnTo>
                    <a:pt x="1151890" y="584200"/>
                  </a:lnTo>
                  <a:lnTo>
                    <a:pt x="1245870" y="452120"/>
                  </a:lnTo>
                  <a:lnTo>
                    <a:pt x="1583690" y="358140"/>
                  </a:lnTo>
                  <a:lnTo>
                    <a:pt x="1715770" y="509270"/>
                  </a:lnTo>
                  <a:lnTo>
                    <a:pt x="2317750" y="208280"/>
                  </a:lnTo>
                  <a:lnTo>
                    <a:pt x="2468880" y="152400"/>
                  </a:lnTo>
                  <a:lnTo>
                    <a:pt x="2769870" y="208280"/>
                  </a:lnTo>
                  <a:lnTo>
                    <a:pt x="4048760" y="0"/>
                  </a:lnTo>
                  <a:lnTo>
                    <a:pt x="5967730" y="0"/>
                  </a:lnTo>
                  <a:lnTo>
                    <a:pt x="6099810" y="262890"/>
                  </a:lnTo>
                  <a:lnTo>
                    <a:pt x="6701790" y="471170"/>
                  </a:lnTo>
                  <a:lnTo>
                    <a:pt x="6682740" y="697230"/>
                  </a:lnTo>
                  <a:lnTo>
                    <a:pt x="6287770" y="2202180"/>
                  </a:lnTo>
                  <a:lnTo>
                    <a:pt x="6269990" y="2371090"/>
                  </a:lnTo>
                  <a:lnTo>
                    <a:pt x="6209030" y="2504440"/>
                  </a:lnTo>
                  <a:lnTo>
                    <a:pt x="6033770" y="2745740"/>
                  </a:lnTo>
                  <a:lnTo>
                    <a:pt x="5778500" y="3462020"/>
                  </a:lnTo>
                  <a:lnTo>
                    <a:pt x="5529580" y="3608070"/>
                  </a:lnTo>
                  <a:lnTo>
                    <a:pt x="5295900" y="3915410"/>
                  </a:lnTo>
                  <a:lnTo>
                    <a:pt x="5251450" y="5346700"/>
                  </a:lnTo>
                  <a:lnTo>
                    <a:pt x="5113020" y="6289041"/>
                  </a:lnTo>
                  <a:lnTo>
                    <a:pt x="5083810" y="6946900"/>
                  </a:lnTo>
                  <a:lnTo>
                    <a:pt x="4996181" y="7020560"/>
                  </a:lnTo>
                  <a:lnTo>
                    <a:pt x="4973321" y="7194550"/>
                  </a:lnTo>
                  <a:lnTo>
                    <a:pt x="5053331" y="7552691"/>
                  </a:lnTo>
                  <a:lnTo>
                    <a:pt x="4673601" y="7903210"/>
                  </a:lnTo>
                  <a:lnTo>
                    <a:pt x="4315460" y="8232141"/>
                  </a:lnTo>
                  <a:lnTo>
                    <a:pt x="4169410" y="8933180"/>
                  </a:lnTo>
                  <a:lnTo>
                    <a:pt x="4030980" y="9254490"/>
                  </a:lnTo>
                  <a:lnTo>
                    <a:pt x="3563620" y="9771380"/>
                  </a:lnTo>
                  <a:lnTo>
                    <a:pt x="3431540" y="10137140"/>
                  </a:lnTo>
                  <a:lnTo>
                    <a:pt x="3153410" y="10370820"/>
                  </a:lnTo>
                  <a:lnTo>
                    <a:pt x="2912110" y="10538460"/>
                  </a:lnTo>
                  <a:lnTo>
                    <a:pt x="2890520" y="10932160"/>
                  </a:lnTo>
                  <a:lnTo>
                    <a:pt x="2181860" y="11341100"/>
                  </a:lnTo>
                  <a:lnTo>
                    <a:pt x="0" y="11341100"/>
                  </a:lnTo>
                  <a:cubicBezTo>
                    <a:pt x="0" y="11342370"/>
                    <a:pt x="3810" y="623570"/>
                    <a:pt x="3810" y="640080"/>
                  </a:cubicBezTo>
                  <a:close/>
                </a:path>
              </a:pathLst>
            </a:custGeom>
            <a:blipFill>
              <a:blip r:embed="rId3"/>
              <a:stretch>
                <a:fillRect l="-77117" t="0" r="-77117" b="0"/>
              </a:stretch>
            </a:blipFill>
          </p:spPr>
        </p:sp>
        <p:sp>
          <p:nvSpPr>
            <p:cNvPr name="Freeform 8" id="8"/>
            <p:cNvSpPr/>
            <p:nvPr/>
          </p:nvSpPr>
          <p:spPr>
            <a:xfrm flipH="false" flipV="false" rot="0">
              <a:off x="2185670" y="7620"/>
              <a:ext cx="5957570" cy="11342370"/>
            </a:xfrm>
            <a:custGeom>
              <a:avLst/>
              <a:gdLst/>
              <a:ahLst/>
              <a:cxnLst/>
              <a:rect r="r" b="b" t="t" l="l"/>
              <a:pathLst>
                <a:path h="11342370" w="5957570">
                  <a:moveTo>
                    <a:pt x="5942330" y="0"/>
                  </a:moveTo>
                  <a:lnTo>
                    <a:pt x="3785870" y="0"/>
                  </a:lnTo>
                  <a:lnTo>
                    <a:pt x="3917950" y="262890"/>
                  </a:lnTo>
                  <a:lnTo>
                    <a:pt x="4519930" y="471170"/>
                  </a:lnTo>
                  <a:lnTo>
                    <a:pt x="4500880" y="697230"/>
                  </a:lnTo>
                  <a:lnTo>
                    <a:pt x="4105910" y="2202180"/>
                  </a:lnTo>
                  <a:lnTo>
                    <a:pt x="4088130" y="2371090"/>
                  </a:lnTo>
                  <a:lnTo>
                    <a:pt x="4027170" y="2504440"/>
                  </a:lnTo>
                  <a:lnTo>
                    <a:pt x="3851910" y="2745740"/>
                  </a:lnTo>
                  <a:lnTo>
                    <a:pt x="3596640" y="3462020"/>
                  </a:lnTo>
                  <a:lnTo>
                    <a:pt x="3347720" y="3608070"/>
                  </a:lnTo>
                  <a:lnTo>
                    <a:pt x="3114040" y="3915410"/>
                  </a:lnTo>
                  <a:lnTo>
                    <a:pt x="3069590" y="5346700"/>
                  </a:lnTo>
                  <a:lnTo>
                    <a:pt x="2931160" y="6289041"/>
                  </a:lnTo>
                  <a:lnTo>
                    <a:pt x="2901950" y="6946900"/>
                  </a:lnTo>
                  <a:lnTo>
                    <a:pt x="2814321" y="7020560"/>
                  </a:lnTo>
                  <a:lnTo>
                    <a:pt x="2791461" y="7194550"/>
                  </a:lnTo>
                  <a:lnTo>
                    <a:pt x="2871471" y="7552691"/>
                  </a:lnTo>
                  <a:lnTo>
                    <a:pt x="2491741" y="7903210"/>
                  </a:lnTo>
                  <a:lnTo>
                    <a:pt x="2133600" y="8232141"/>
                  </a:lnTo>
                  <a:lnTo>
                    <a:pt x="1987550" y="8933180"/>
                  </a:lnTo>
                  <a:lnTo>
                    <a:pt x="1849120" y="9254490"/>
                  </a:lnTo>
                  <a:lnTo>
                    <a:pt x="1381760" y="9771380"/>
                  </a:lnTo>
                  <a:lnTo>
                    <a:pt x="1249680" y="10137140"/>
                  </a:lnTo>
                  <a:lnTo>
                    <a:pt x="971550" y="10370820"/>
                  </a:lnTo>
                  <a:lnTo>
                    <a:pt x="730250" y="10538460"/>
                  </a:lnTo>
                  <a:lnTo>
                    <a:pt x="708660" y="10932160"/>
                  </a:lnTo>
                  <a:lnTo>
                    <a:pt x="0" y="11341100"/>
                  </a:lnTo>
                  <a:lnTo>
                    <a:pt x="5930900" y="11341100"/>
                  </a:lnTo>
                  <a:cubicBezTo>
                    <a:pt x="5932170" y="11342370"/>
                    <a:pt x="5957570" y="15240"/>
                    <a:pt x="5942330" y="0"/>
                  </a:cubicBezTo>
                  <a:close/>
                </a:path>
              </a:pathLst>
            </a:custGeom>
            <a:blipFill>
              <a:blip r:embed="rId3"/>
              <a:stretch>
                <a:fillRect l="-122666" t="0" r="-63558" b="0"/>
              </a:stretch>
            </a:blipFill>
          </p:spPr>
        </p:sp>
        <p:sp>
          <p:nvSpPr>
            <p:cNvPr name="Freeform 9" id="9"/>
            <p:cNvSpPr/>
            <p:nvPr/>
          </p:nvSpPr>
          <p:spPr>
            <a:xfrm flipH="false" flipV="false" rot="0">
              <a:off x="3810" y="7620"/>
              <a:ext cx="4048760" cy="734060"/>
            </a:xfrm>
            <a:custGeom>
              <a:avLst/>
              <a:gdLst/>
              <a:ahLst/>
              <a:cxnLst/>
              <a:rect r="r" b="b" t="t" l="l"/>
              <a:pathLst>
                <a:path h="734060" w="4048760">
                  <a:moveTo>
                    <a:pt x="0" y="7620"/>
                  </a:moveTo>
                  <a:cubicBezTo>
                    <a:pt x="0" y="7620"/>
                    <a:pt x="3810" y="622300"/>
                    <a:pt x="3810" y="640080"/>
                  </a:cubicBezTo>
                  <a:lnTo>
                    <a:pt x="492760" y="734060"/>
                  </a:lnTo>
                  <a:lnTo>
                    <a:pt x="1151890" y="584200"/>
                  </a:lnTo>
                  <a:lnTo>
                    <a:pt x="1245870" y="452120"/>
                  </a:lnTo>
                  <a:lnTo>
                    <a:pt x="1583690" y="358140"/>
                  </a:lnTo>
                  <a:lnTo>
                    <a:pt x="1715770" y="509270"/>
                  </a:lnTo>
                  <a:lnTo>
                    <a:pt x="2317750" y="208280"/>
                  </a:lnTo>
                  <a:lnTo>
                    <a:pt x="2468880" y="152400"/>
                  </a:lnTo>
                  <a:lnTo>
                    <a:pt x="2769870" y="208280"/>
                  </a:lnTo>
                  <a:lnTo>
                    <a:pt x="4048760" y="0"/>
                  </a:lnTo>
                  <a:lnTo>
                    <a:pt x="2540" y="0"/>
                  </a:lnTo>
                </a:path>
              </a:pathLst>
            </a:custGeom>
            <a:blipFill>
              <a:blip r:embed="rId4"/>
              <a:stretch>
                <a:fillRect l="0" t="-133852" r="0" b="-133852"/>
              </a:stretch>
            </a:blipFill>
          </p:spPr>
        </p:sp>
        <p:sp>
          <p:nvSpPr>
            <p:cNvPr name="Freeform 10" id="10"/>
            <p:cNvSpPr/>
            <p:nvPr/>
          </p:nvSpPr>
          <p:spPr>
            <a:xfrm flipH="false" flipV="false" rot="0">
              <a:off x="-3810" y="3810"/>
              <a:ext cx="6855460" cy="11337290"/>
            </a:xfrm>
            <a:custGeom>
              <a:avLst/>
              <a:gdLst/>
              <a:ahLst/>
              <a:cxnLst/>
              <a:rect r="r" b="b" t="t" l="l"/>
              <a:pathLst>
                <a:path h="11337290" w="6855460">
                  <a:moveTo>
                    <a:pt x="0" y="0"/>
                  </a:moveTo>
                  <a:lnTo>
                    <a:pt x="6855460" y="0"/>
                  </a:lnTo>
                  <a:lnTo>
                    <a:pt x="6855460" y="11337290"/>
                  </a:lnTo>
                  <a:lnTo>
                    <a:pt x="0" y="11337290"/>
                  </a:lnTo>
                  <a:lnTo>
                    <a:pt x="0" y="0"/>
                  </a:lnTo>
                  <a:close/>
                </a:path>
              </a:pathLst>
            </a:custGeom>
            <a:blipFill>
              <a:blip r:embed="rId5"/>
              <a:stretch>
                <a:fillRect l="-26" t="0" r="-26" b="0"/>
              </a:stretch>
            </a:blipFill>
          </p:spPr>
        </p:sp>
      </p:grpSp>
      <p:sp>
        <p:nvSpPr>
          <p:cNvPr name="TextBox 11" id="11"/>
          <p:cNvSpPr txBox="true"/>
          <p:nvPr/>
        </p:nvSpPr>
        <p:spPr>
          <a:xfrm rot="0">
            <a:off x="2087934" y="1772013"/>
            <a:ext cx="7433962" cy="537846"/>
          </a:xfrm>
          <a:prstGeom prst="rect">
            <a:avLst/>
          </a:prstGeom>
        </p:spPr>
        <p:txBody>
          <a:bodyPr anchor="t" rtlCol="false" tIns="0" lIns="0" bIns="0" rIns="0">
            <a:spAutoFit/>
          </a:bodyPr>
          <a:lstStyle/>
          <a:p>
            <a:pPr algn="l" marL="0" indent="0" lvl="0">
              <a:lnSpc>
                <a:spcPts val="4479"/>
              </a:lnSpc>
              <a:spcBef>
                <a:spcPct val="0"/>
              </a:spcBef>
            </a:pPr>
            <a:r>
              <a:rPr lang="en-US" sz="3199">
                <a:solidFill>
                  <a:srgbClr val="000000"/>
                </a:solidFill>
                <a:latin typeface="Playfair Display Medium"/>
              </a:rPr>
              <a:t>TESTING DAN QA PERANGKAT LUNAK </a:t>
            </a:r>
          </a:p>
        </p:txBody>
      </p:sp>
      <p:sp>
        <p:nvSpPr>
          <p:cNvPr name="TextBox 12" id="12"/>
          <p:cNvSpPr txBox="true"/>
          <p:nvPr/>
        </p:nvSpPr>
        <p:spPr>
          <a:xfrm rot="0">
            <a:off x="2087934" y="5150103"/>
            <a:ext cx="7433962" cy="1543050"/>
          </a:xfrm>
          <a:prstGeom prst="rect">
            <a:avLst/>
          </a:prstGeom>
        </p:spPr>
        <p:txBody>
          <a:bodyPr anchor="t" rtlCol="false" tIns="0" lIns="0" bIns="0" rIns="0">
            <a:spAutoFit/>
          </a:bodyPr>
          <a:lstStyle/>
          <a:p>
            <a:pPr>
              <a:lnSpc>
                <a:spcPts val="4199"/>
              </a:lnSpc>
            </a:pPr>
            <a:r>
              <a:rPr lang="en-US" sz="2999">
                <a:solidFill>
                  <a:srgbClr val="000000"/>
                </a:solidFill>
                <a:latin typeface="Montserrat Medium"/>
              </a:rPr>
              <a:t>NAMA : Salwa Carelina Maybrella</a:t>
            </a:r>
          </a:p>
          <a:p>
            <a:pPr>
              <a:lnSpc>
                <a:spcPts val="4199"/>
              </a:lnSpc>
            </a:pPr>
            <a:r>
              <a:rPr lang="en-US" sz="2999">
                <a:solidFill>
                  <a:srgbClr val="000000"/>
                </a:solidFill>
                <a:latin typeface="Montserrat Medium"/>
              </a:rPr>
              <a:t>Nim     : 201011401674</a:t>
            </a:r>
          </a:p>
          <a:p>
            <a:pPr algn="l" marL="0" indent="0" lvl="0">
              <a:lnSpc>
                <a:spcPts val="4199"/>
              </a:lnSpc>
              <a:spcBef>
                <a:spcPct val="0"/>
              </a:spcBef>
            </a:pPr>
            <a:r>
              <a:rPr lang="en-US" sz="2999">
                <a:solidFill>
                  <a:srgbClr val="000000"/>
                </a:solidFill>
                <a:latin typeface="Montserrat Medium"/>
              </a:rPr>
              <a:t>Kelas   : 07TPLE005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055738" y="1507102"/>
            <a:ext cx="14176524" cy="7272796"/>
            <a:chOff x="0" y="0"/>
            <a:chExt cx="3733735" cy="1915469"/>
          </a:xfrm>
        </p:grpSpPr>
        <p:sp>
          <p:nvSpPr>
            <p:cNvPr name="Freeform 4" id="4"/>
            <p:cNvSpPr/>
            <p:nvPr/>
          </p:nvSpPr>
          <p:spPr>
            <a:xfrm flipH="false" flipV="false" rot="0">
              <a:off x="0" y="0"/>
              <a:ext cx="3733735" cy="1915469"/>
            </a:xfrm>
            <a:custGeom>
              <a:avLst/>
              <a:gdLst/>
              <a:ahLst/>
              <a:cxnLst/>
              <a:rect r="r" b="b" t="t" l="l"/>
              <a:pathLst>
                <a:path h="1915469" w="3733735">
                  <a:moveTo>
                    <a:pt x="6007" y="0"/>
                  </a:moveTo>
                  <a:lnTo>
                    <a:pt x="3727728" y="0"/>
                  </a:lnTo>
                  <a:cubicBezTo>
                    <a:pt x="3729320" y="0"/>
                    <a:pt x="3730849" y="633"/>
                    <a:pt x="3731975" y="1759"/>
                  </a:cubicBezTo>
                  <a:cubicBezTo>
                    <a:pt x="3733102" y="2886"/>
                    <a:pt x="3733735" y="4414"/>
                    <a:pt x="3733735" y="6007"/>
                  </a:cubicBezTo>
                  <a:lnTo>
                    <a:pt x="3733735" y="1909462"/>
                  </a:lnTo>
                  <a:cubicBezTo>
                    <a:pt x="3733735" y="1912779"/>
                    <a:pt x="3731045" y="1915469"/>
                    <a:pt x="3727728" y="1915469"/>
                  </a:cubicBezTo>
                  <a:lnTo>
                    <a:pt x="6007" y="1915469"/>
                  </a:lnTo>
                  <a:cubicBezTo>
                    <a:pt x="4414" y="1915469"/>
                    <a:pt x="2886" y="1914836"/>
                    <a:pt x="1759" y="1913710"/>
                  </a:cubicBezTo>
                  <a:cubicBezTo>
                    <a:pt x="633" y="1912583"/>
                    <a:pt x="0" y="1911055"/>
                    <a:pt x="0" y="1909462"/>
                  </a:cubicBezTo>
                  <a:lnTo>
                    <a:pt x="0" y="6007"/>
                  </a:lnTo>
                  <a:cubicBezTo>
                    <a:pt x="0" y="4414"/>
                    <a:pt x="633" y="2886"/>
                    <a:pt x="1759" y="1759"/>
                  </a:cubicBezTo>
                  <a:cubicBezTo>
                    <a:pt x="2886" y="633"/>
                    <a:pt x="4414" y="0"/>
                    <a:pt x="6007" y="0"/>
                  </a:cubicBezTo>
                  <a:close/>
                </a:path>
              </a:pathLst>
            </a:custGeom>
            <a:solidFill>
              <a:srgbClr val="F5F4F2">
                <a:alpha val="94902"/>
              </a:srgbClr>
            </a:solidFill>
            <a:ln w="19050" cap="sq">
              <a:solidFill>
                <a:srgbClr val="000000">
                  <a:alpha val="94902"/>
                </a:srgbClr>
              </a:solidFill>
              <a:prstDash val="solid"/>
              <a:miter/>
            </a:ln>
          </p:spPr>
        </p:sp>
        <p:sp>
          <p:nvSpPr>
            <p:cNvPr name="TextBox 5" id="5"/>
            <p:cNvSpPr txBox="true"/>
            <p:nvPr/>
          </p:nvSpPr>
          <p:spPr>
            <a:xfrm>
              <a:off x="0" y="-38100"/>
              <a:ext cx="3733735" cy="195356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451286" y="4419515"/>
            <a:ext cx="8872339" cy="3639185"/>
          </a:xfrm>
          <a:prstGeom prst="rect">
            <a:avLst/>
          </a:prstGeom>
        </p:spPr>
        <p:txBody>
          <a:bodyPr anchor="t" rtlCol="false" tIns="0" lIns="0" bIns="0" rIns="0">
            <a:spAutoFit/>
          </a:bodyPr>
          <a:lstStyle/>
          <a:p>
            <a:pPr algn="ctr" marL="0" indent="0" lvl="0">
              <a:lnSpc>
                <a:spcPts val="3639"/>
              </a:lnSpc>
              <a:spcBef>
                <a:spcPct val="0"/>
              </a:spcBef>
            </a:pPr>
            <a:r>
              <a:rPr lang="en-US" sz="2599">
                <a:solidFill>
                  <a:srgbClr val="000000"/>
                </a:solidFill>
                <a:latin typeface="Montserrat Medium"/>
              </a:rPr>
              <a:t>Tujuan dari unit testing adalah untuk menguji serta memastikan kalau kode - kode yang kita buat sudah berjalan sesuai spesifikasi nya serta mendeteksi jika terdapat </a:t>
            </a:r>
            <a:r>
              <a:rPr lang="en-US" sz="2599">
                <a:solidFill>
                  <a:srgbClr val="000000"/>
                </a:solidFill>
                <a:latin typeface="Montserrat Medium"/>
              </a:rPr>
              <a:t>bug dari sebuah program. Sedangkan manfaat dari Unit Testing sendiri adalah membantu mengurangi error di sebuah program dan membantu kita menguji, apakah program yang kita buat sudah layak dirilis ke pasar atau tidak.</a:t>
            </a:r>
          </a:p>
        </p:txBody>
      </p:sp>
      <p:sp>
        <p:nvSpPr>
          <p:cNvPr name="TextBox 7" id="7"/>
          <p:cNvSpPr txBox="true"/>
          <p:nvPr/>
        </p:nvSpPr>
        <p:spPr>
          <a:xfrm rot="0">
            <a:off x="1799193" y="1817704"/>
            <a:ext cx="14176524" cy="1905635"/>
          </a:xfrm>
          <a:prstGeom prst="rect">
            <a:avLst/>
          </a:prstGeom>
        </p:spPr>
        <p:txBody>
          <a:bodyPr anchor="t" rtlCol="false" tIns="0" lIns="0" bIns="0" rIns="0">
            <a:spAutoFit/>
          </a:bodyPr>
          <a:lstStyle/>
          <a:p>
            <a:pPr algn="ctr" marL="0" indent="0" lvl="0">
              <a:lnSpc>
                <a:spcPts val="7419"/>
              </a:lnSpc>
              <a:spcBef>
                <a:spcPct val="0"/>
              </a:spcBef>
            </a:pPr>
            <a:r>
              <a:rPr lang="en-US" sz="6999">
                <a:solidFill>
                  <a:srgbClr val="C9B9A1"/>
                </a:solidFill>
                <a:latin typeface="Montserrat Heavy"/>
              </a:rPr>
              <a:t>Tujuan dan manfaat unit testing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6B9AB"/>
        </a:solidFill>
      </p:bgPr>
    </p:bg>
    <p:spTree>
      <p:nvGrpSpPr>
        <p:cNvPr id="1" name=""/>
        <p:cNvGrpSpPr/>
        <p:nvPr/>
      </p:nvGrpSpPr>
      <p:grpSpPr>
        <a:xfrm>
          <a:off x="0" y="0"/>
          <a:ext cx="0" cy="0"/>
          <a:chOff x="0" y="0"/>
          <a:chExt cx="0" cy="0"/>
        </a:xfrm>
      </p:grpSpPr>
      <p:sp>
        <p:nvSpPr>
          <p:cNvPr name="AutoShape 2" id="2"/>
          <p:cNvSpPr/>
          <p:nvPr/>
        </p:nvSpPr>
        <p:spPr>
          <a:xfrm>
            <a:off x="-886757" y="5050315"/>
            <a:ext cx="20061513" cy="0"/>
          </a:xfrm>
          <a:prstGeom prst="line">
            <a:avLst/>
          </a:prstGeom>
          <a:ln cap="flat" w="28575">
            <a:solidFill>
              <a:srgbClr val="F5F4F2"/>
            </a:solidFill>
            <a:prstDash val="solid"/>
            <a:headEnd type="none" len="sm" w="sm"/>
            <a:tailEnd type="none" len="sm" w="sm"/>
          </a:ln>
        </p:spPr>
      </p:sp>
      <p:grpSp>
        <p:nvGrpSpPr>
          <p:cNvPr name="Group 3" id="3"/>
          <p:cNvGrpSpPr/>
          <p:nvPr/>
        </p:nvGrpSpPr>
        <p:grpSpPr>
          <a:xfrm rot="0">
            <a:off x="14993695" y="4799287"/>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5F4F2"/>
            </a:solidFill>
          </p:spPr>
        </p:sp>
        <p:sp>
          <p:nvSpPr>
            <p:cNvPr name="TextBox 5" id="5"/>
            <p:cNvSpPr txBox="true"/>
            <p:nvPr/>
          </p:nvSpPr>
          <p:spPr>
            <a:xfrm>
              <a:off x="127000" y="146050"/>
              <a:ext cx="558800" cy="539750"/>
            </a:xfrm>
            <a:prstGeom prst="rect">
              <a:avLst/>
            </a:prstGeom>
          </p:spPr>
          <p:txBody>
            <a:bodyPr anchor="ctr" rtlCol="false" tIns="50800" lIns="50800" bIns="50800" rIns="50800"/>
            <a:lstStyle/>
            <a:p>
              <a:pPr algn="ctr">
                <a:lnSpc>
                  <a:spcPts val="2266"/>
                </a:lnSpc>
              </a:pPr>
            </a:p>
          </p:txBody>
        </p:sp>
      </p:grpSp>
      <p:grpSp>
        <p:nvGrpSpPr>
          <p:cNvPr name="Group 6" id="6"/>
          <p:cNvGrpSpPr/>
          <p:nvPr/>
        </p:nvGrpSpPr>
        <p:grpSpPr>
          <a:xfrm rot="0">
            <a:off x="8939564" y="4845879"/>
            <a:ext cx="595242" cy="5952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5F4F2"/>
            </a:solidFill>
          </p:spPr>
        </p:sp>
        <p:sp>
          <p:nvSpPr>
            <p:cNvPr name="TextBox 8" id="8"/>
            <p:cNvSpPr txBox="true"/>
            <p:nvPr/>
          </p:nvSpPr>
          <p:spPr>
            <a:xfrm>
              <a:off x="127000" y="146050"/>
              <a:ext cx="558800" cy="539750"/>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3371437" y="4799287"/>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5F4F2"/>
            </a:solidFill>
            <a:ln cap="sq">
              <a:noFill/>
              <a:prstDash val="solid"/>
              <a:miter/>
            </a:ln>
          </p:spPr>
        </p:sp>
        <p:sp>
          <p:nvSpPr>
            <p:cNvPr name="TextBox 11" id="11"/>
            <p:cNvSpPr txBox="true"/>
            <p:nvPr/>
          </p:nvSpPr>
          <p:spPr>
            <a:xfrm>
              <a:off x="127000" y="146050"/>
              <a:ext cx="558800" cy="53975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2" id="12"/>
          <p:cNvSpPr txBox="true"/>
          <p:nvPr/>
        </p:nvSpPr>
        <p:spPr>
          <a:xfrm rot="0">
            <a:off x="3371437" y="1114425"/>
            <a:ext cx="11545127" cy="1905635"/>
          </a:xfrm>
          <a:prstGeom prst="rect">
            <a:avLst/>
          </a:prstGeom>
        </p:spPr>
        <p:txBody>
          <a:bodyPr anchor="t" rtlCol="false" tIns="0" lIns="0" bIns="0" rIns="0">
            <a:spAutoFit/>
          </a:bodyPr>
          <a:lstStyle/>
          <a:p>
            <a:pPr algn="ctr" marL="0" indent="0" lvl="0">
              <a:lnSpc>
                <a:spcPts val="7419"/>
              </a:lnSpc>
              <a:spcBef>
                <a:spcPct val="0"/>
              </a:spcBef>
            </a:pPr>
            <a:r>
              <a:rPr lang="en-US" sz="6999">
                <a:solidFill>
                  <a:srgbClr val="F5F4F2"/>
                </a:solidFill>
                <a:latin typeface="Montserrat Heavy"/>
              </a:rPr>
              <a:t>Kategori Teknik Unit Testing </a:t>
            </a:r>
          </a:p>
        </p:txBody>
      </p:sp>
      <p:sp>
        <p:nvSpPr>
          <p:cNvPr name="TextBox 13" id="13"/>
          <p:cNvSpPr txBox="true"/>
          <p:nvPr/>
        </p:nvSpPr>
        <p:spPr>
          <a:xfrm rot="0">
            <a:off x="2167731" y="5958568"/>
            <a:ext cx="2909468" cy="382145"/>
          </a:xfrm>
          <a:prstGeom prst="rect">
            <a:avLst/>
          </a:prstGeom>
        </p:spPr>
        <p:txBody>
          <a:bodyPr anchor="t" rtlCol="false" tIns="0" lIns="0" bIns="0" rIns="0">
            <a:spAutoFit/>
          </a:bodyPr>
          <a:lstStyle/>
          <a:p>
            <a:pPr>
              <a:lnSpc>
                <a:spcPts val="2781"/>
              </a:lnSpc>
            </a:pPr>
            <a:r>
              <a:rPr lang="en-US" sz="2700">
                <a:solidFill>
                  <a:srgbClr val="F5F4F2"/>
                </a:solidFill>
                <a:latin typeface="Arimo Bold"/>
              </a:rPr>
              <a:t>Black BoxTesting</a:t>
            </a:r>
          </a:p>
        </p:txBody>
      </p:sp>
      <p:sp>
        <p:nvSpPr>
          <p:cNvPr name="TextBox 14" id="14"/>
          <p:cNvSpPr txBox="true"/>
          <p:nvPr/>
        </p:nvSpPr>
        <p:spPr>
          <a:xfrm rot="0">
            <a:off x="7840903" y="5786103"/>
            <a:ext cx="3170313" cy="382143"/>
          </a:xfrm>
          <a:prstGeom prst="rect">
            <a:avLst/>
          </a:prstGeom>
        </p:spPr>
        <p:txBody>
          <a:bodyPr anchor="t" rtlCol="false" tIns="0" lIns="0" bIns="0" rIns="0">
            <a:spAutoFit/>
          </a:bodyPr>
          <a:lstStyle/>
          <a:p>
            <a:pPr>
              <a:lnSpc>
                <a:spcPts val="2781"/>
              </a:lnSpc>
            </a:pPr>
            <a:r>
              <a:rPr lang="en-US" sz="2700">
                <a:solidFill>
                  <a:srgbClr val="F5F4F2"/>
                </a:solidFill>
                <a:latin typeface="Arimo Bold"/>
              </a:rPr>
              <a:t>White BoxTesting</a:t>
            </a:r>
          </a:p>
        </p:txBody>
      </p:sp>
      <p:sp>
        <p:nvSpPr>
          <p:cNvPr name="TextBox 15" id="15"/>
          <p:cNvSpPr txBox="true"/>
          <p:nvPr/>
        </p:nvSpPr>
        <p:spPr>
          <a:xfrm rot="0">
            <a:off x="13927418" y="5786103"/>
            <a:ext cx="2747063" cy="382143"/>
          </a:xfrm>
          <a:prstGeom prst="rect">
            <a:avLst/>
          </a:prstGeom>
        </p:spPr>
        <p:txBody>
          <a:bodyPr anchor="t" rtlCol="false" tIns="0" lIns="0" bIns="0" rIns="0">
            <a:spAutoFit/>
          </a:bodyPr>
          <a:lstStyle/>
          <a:p>
            <a:pPr>
              <a:lnSpc>
                <a:spcPts val="2781"/>
              </a:lnSpc>
            </a:pPr>
            <a:r>
              <a:rPr lang="en-US" sz="2700">
                <a:solidFill>
                  <a:srgbClr val="F5F4F2"/>
                </a:solidFill>
                <a:latin typeface="Arimo Bold"/>
              </a:rPr>
              <a:t>Gray BoxTesting</a:t>
            </a:r>
          </a:p>
        </p:txBody>
      </p:sp>
      <p:sp>
        <p:nvSpPr>
          <p:cNvPr name="TextBox 16" id="16"/>
          <p:cNvSpPr txBox="true"/>
          <p:nvPr/>
        </p:nvSpPr>
        <p:spPr>
          <a:xfrm rot="0">
            <a:off x="2386179" y="6583158"/>
            <a:ext cx="2472572" cy="1690117"/>
          </a:xfrm>
          <a:prstGeom prst="rect">
            <a:avLst/>
          </a:prstGeom>
        </p:spPr>
        <p:txBody>
          <a:bodyPr anchor="t" rtlCol="false" tIns="0" lIns="0" bIns="0" rIns="0">
            <a:spAutoFit/>
          </a:bodyPr>
          <a:lstStyle/>
          <a:p>
            <a:pPr>
              <a:lnSpc>
                <a:spcPts val="3431"/>
              </a:lnSpc>
            </a:pPr>
            <a:r>
              <a:rPr lang="en-US" sz="2199">
                <a:solidFill>
                  <a:srgbClr val="F5F4F2"/>
                </a:solidFill>
                <a:latin typeface="Montserrat Medium"/>
              </a:rPr>
              <a:t>untuk menguji user interface serta input, output nya.</a:t>
            </a:r>
          </a:p>
        </p:txBody>
      </p:sp>
      <p:sp>
        <p:nvSpPr>
          <p:cNvPr name="TextBox 17" id="17"/>
          <p:cNvSpPr txBox="true"/>
          <p:nvPr/>
        </p:nvSpPr>
        <p:spPr>
          <a:xfrm rot="0">
            <a:off x="8000899" y="6615921"/>
            <a:ext cx="2472572" cy="2118742"/>
          </a:xfrm>
          <a:prstGeom prst="rect">
            <a:avLst/>
          </a:prstGeom>
        </p:spPr>
        <p:txBody>
          <a:bodyPr anchor="t" rtlCol="false" tIns="0" lIns="0" bIns="0" rIns="0">
            <a:spAutoFit/>
          </a:bodyPr>
          <a:lstStyle/>
          <a:p>
            <a:pPr>
              <a:lnSpc>
                <a:spcPts val="3431"/>
              </a:lnSpc>
            </a:pPr>
            <a:r>
              <a:rPr lang="en-US" sz="2199">
                <a:solidFill>
                  <a:srgbClr val="F5F4F2"/>
                </a:solidFill>
                <a:latin typeface="Montserrat Medium"/>
              </a:rPr>
              <a:t>untuk menguji perilaku fungsional dari sebuah program perangkat lunak.</a:t>
            </a:r>
          </a:p>
        </p:txBody>
      </p:sp>
      <p:sp>
        <p:nvSpPr>
          <p:cNvPr name="TextBox 18" id="18"/>
          <p:cNvSpPr txBox="true"/>
          <p:nvPr/>
        </p:nvSpPr>
        <p:spPr>
          <a:xfrm rot="0">
            <a:off x="13927418" y="6583158"/>
            <a:ext cx="2472572" cy="1690117"/>
          </a:xfrm>
          <a:prstGeom prst="rect">
            <a:avLst/>
          </a:prstGeom>
        </p:spPr>
        <p:txBody>
          <a:bodyPr anchor="t" rtlCol="false" tIns="0" lIns="0" bIns="0" rIns="0">
            <a:spAutoFit/>
          </a:bodyPr>
          <a:lstStyle/>
          <a:p>
            <a:pPr>
              <a:lnSpc>
                <a:spcPts val="3431"/>
              </a:lnSpc>
            </a:pPr>
            <a:r>
              <a:rPr lang="en-US" sz="2199">
                <a:solidFill>
                  <a:srgbClr val="F5F4F2"/>
                </a:solidFill>
                <a:latin typeface="Montserrat Medium"/>
              </a:rPr>
              <a:t>biasanya digunakan untuk menganalisis kerusakan.</a:t>
            </a:r>
          </a:p>
        </p:txBody>
      </p:sp>
      <p:sp>
        <p:nvSpPr>
          <p:cNvPr name="Freeform 19" id="19"/>
          <p:cNvSpPr/>
          <p:nvPr/>
        </p:nvSpPr>
        <p:spPr>
          <a:xfrm flipH="false" flipV="false" rot="0">
            <a:off x="1028700" y="2628254"/>
            <a:ext cx="1342230" cy="1783695"/>
          </a:xfrm>
          <a:custGeom>
            <a:avLst/>
            <a:gdLst/>
            <a:ahLst/>
            <a:cxnLst/>
            <a:rect r="r" b="b" t="t" l="l"/>
            <a:pathLst>
              <a:path h="1783695" w="1342230">
                <a:moveTo>
                  <a:pt x="0" y="0"/>
                </a:moveTo>
                <a:lnTo>
                  <a:pt x="1342230" y="0"/>
                </a:lnTo>
                <a:lnTo>
                  <a:pt x="1342230" y="1783695"/>
                </a:lnTo>
                <a:lnTo>
                  <a:pt x="0" y="17836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5702602" y="2652866"/>
            <a:ext cx="1333375" cy="1734472"/>
          </a:xfrm>
          <a:custGeom>
            <a:avLst/>
            <a:gdLst/>
            <a:ahLst/>
            <a:cxnLst/>
            <a:rect r="r" b="b" t="t" l="l"/>
            <a:pathLst>
              <a:path h="1734472" w="1333375">
                <a:moveTo>
                  <a:pt x="0" y="0"/>
                </a:moveTo>
                <a:lnTo>
                  <a:pt x="1333375" y="0"/>
                </a:lnTo>
                <a:lnTo>
                  <a:pt x="1333375" y="1734471"/>
                </a:lnTo>
                <a:lnTo>
                  <a:pt x="0" y="1734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4993695" y="2412647"/>
            <a:ext cx="1680786" cy="2107569"/>
          </a:xfrm>
          <a:custGeom>
            <a:avLst/>
            <a:gdLst/>
            <a:ahLst/>
            <a:cxnLst/>
            <a:rect r="r" b="b" t="t" l="l"/>
            <a:pathLst>
              <a:path h="2107569" w="1680786">
                <a:moveTo>
                  <a:pt x="0" y="0"/>
                </a:moveTo>
                <a:lnTo>
                  <a:pt x="1680786" y="0"/>
                </a:lnTo>
                <a:lnTo>
                  <a:pt x="1680786" y="2107569"/>
                </a:lnTo>
                <a:lnTo>
                  <a:pt x="0" y="21075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0339898" y="2520914"/>
            <a:ext cx="1342635" cy="1891035"/>
          </a:xfrm>
          <a:custGeom>
            <a:avLst/>
            <a:gdLst/>
            <a:ahLst/>
            <a:cxnLst/>
            <a:rect r="r" b="b" t="t" l="l"/>
            <a:pathLst>
              <a:path h="1891035" w="1342635">
                <a:moveTo>
                  <a:pt x="0" y="0"/>
                </a:moveTo>
                <a:lnTo>
                  <a:pt x="1342635" y="0"/>
                </a:lnTo>
                <a:lnTo>
                  <a:pt x="1342635" y="1891035"/>
                </a:lnTo>
                <a:lnTo>
                  <a:pt x="0" y="18910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1028700" y="3367495"/>
            <a:ext cx="16437567" cy="1141507"/>
          </a:xfrm>
          <a:prstGeom prst="rect">
            <a:avLst/>
          </a:prstGeom>
        </p:spPr>
        <p:txBody>
          <a:bodyPr anchor="t" rtlCol="false" tIns="0" lIns="0" bIns="0" rIns="0">
            <a:spAutoFit/>
          </a:bodyPr>
          <a:lstStyle/>
          <a:p>
            <a:pPr algn="ctr" marL="0" indent="0" lvl="0">
              <a:lnSpc>
                <a:spcPts val="4453"/>
              </a:lnSpc>
              <a:spcBef>
                <a:spcPct val="0"/>
              </a:spcBef>
            </a:pPr>
            <a:r>
              <a:rPr lang="en-US" sz="4201">
                <a:solidFill>
                  <a:srgbClr val="F5F4F2"/>
                </a:solidFill>
                <a:latin typeface="Montserrat Heavy"/>
              </a:rPr>
              <a:t>Teknik unit testing sendiri dikategorikan menjadi 3 bagian.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45427"/>
            <a:ext cx="16230600" cy="8212873"/>
            <a:chOff x="0" y="0"/>
            <a:chExt cx="4274726" cy="2163061"/>
          </a:xfrm>
        </p:grpSpPr>
        <p:sp>
          <p:nvSpPr>
            <p:cNvPr name="Freeform 4" id="4"/>
            <p:cNvSpPr/>
            <p:nvPr/>
          </p:nvSpPr>
          <p:spPr>
            <a:xfrm flipH="false" flipV="false" rot="0">
              <a:off x="0" y="0"/>
              <a:ext cx="4274726" cy="2163061"/>
            </a:xfrm>
            <a:custGeom>
              <a:avLst/>
              <a:gdLst/>
              <a:ahLst/>
              <a:cxnLst/>
              <a:rect r="r" b="b" t="t" l="l"/>
              <a:pathLst>
                <a:path h="2163061" w="4274726">
                  <a:moveTo>
                    <a:pt x="5247" y="0"/>
                  </a:moveTo>
                  <a:lnTo>
                    <a:pt x="4269479" y="0"/>
                  </a:lnTo>
                  <a:cubicBezTo>
                    <a:pt x="4272377" y="0"/>
                    <a:pt x="4274726" y="2349"/>
                    <a:pt x="4274726" y="5247"/>
                  </a:cubicBezTo>
                  <a:lnTo>
                    <a:pt x="4274726" y="2157814"/>
                  </a:lnTo>
                  <a:cubicBezTo>
                    <a:pt x="4274726" y="2159206"/>
                    <a:pt x="4274173" y="2160541"/>
                    <a:pt x="4273189" y="2161525"/>
                  </a:cubicBezTo>
                  <a:cubicBezTo>
                    <a:pt x="4272205" y="2162509"/>
                    <a:pt x="4270871" y="2163061"/>
                    <a:pt x="4269479" y="2163061"/>
                  </a:cubicBezTo>
                  <a:lnTo>
                    <a:pt x="5247" y="2163061"/>
                  </a:lnTo>
                  <a:cubicBezTo>
                    <a:pt x="3855" y="2163061"/>
                    <a:pt x="2521" y="2162509"/>
                    <a:pt x="1537" y="2161525"/>
                  </a:cubicBezTo>
                  <a:cubicBezTo>
                    <a:pt x="553" y="2160541"/>
                    <a:pt x="0" y="2159206"/>
                    <a:pt x="0" y="2157814"/>
                  </a:cubicBezTo>
                  <a:lnTo>
                    <a:pt x="0" y="5247"/>
                  </a:lnTo>
                  <a:cubicBezTo>
                    <a:pt x="0" y="2349"/>
                    <a:pt x="2349" y="0"/>
                    <a:pt x="5247" y="0"/>
                  </a:cubicBezTo>
                  <a:close/>
                </a:path>
              </a:pathLst>
            </a:custGeom>
            <a:solidFill>
              <a:srgbClr val="F5F4F2">
                <a:alpha val="94902"/>
              </a:srgbClr>
            </a:solidFill>
            <a:ln w="19050" cap="sq">
              <a:solidFill>
                <a:srgbClr val="000000">
                  <a:alpha val="94902"/>
                </a:srgbClr>
              </a:solidFill>
              <a:prstDash val="solid"/>
              <a:miter/>
            </a:ln>
          </p:spPr>
        </p:sp>
        <p:sp>
          <p:nvSpPr>
            <p:cNvPr name="TextBox 5" id="5"/>
            <p:cNvSpPr txBox="true"/>
            <p:nvPr/>
          </p:nvSpPr>
          <p:spPr>
            <a:xfrm>
              <a:off x="0" y="-38100"/>
              <a:ext cx="4274726" cy="220116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474377" y="3399431"/>
            <a:ext cx="4490626" cy="5567153"/>
          </a:xfrm>
          <a:custGeom>
            <a:avLst/>
            <a:gdLst/>
            <a:ahLst/>
            <a:cxnLst/>
            <a:rect r="r" b="b" t="t" l="l"/>
            <a:pathLst>
              <a:path h="5567153" w="4490626">
                <a:moveTo>
                  <a:pt x="0" y="0"/>
                </a:moveTo>
                <a:lnTo>
                  <a:pt x="4490626" y="0"/>
                </a:lnTo>
                <a:lnTo>
                  <a:pt x="4490626" y="5567153"/>
                </a:lnTo>
                <a:lnTo>
                  <a:pt x="0" y="5567153"/>
                </a:lnTo>
                <a:lnTo>
                  <a:pt x="0" y="0"/>
                </a:lnTo>
                <a:close/>
              </a:path>
            </a:pathLst>
          </a:custGeom>
          <a:blipFill>
            <a:blip r:embed="rId3"/>
            <a:stretch>
              <a:fillRect l="-3164" t="0" r="0" b="0"/>
            </a:stretch>
          </a:blipFill>
        </p:spPr>
      </p:sp>
      <p:sp>
        <p:nvSpPr>
          <p:cNvPr name="Freeform 7" id="7"/>
          <p:cNvSpPr/>
          <p:nvPr/>
        </p:nvSpPr>
        <p:spPr>
          <a:xfrm flipH="false" flipV="false" rot="0">
            <a:off x="9924118" y="3482108"/>
            <a:ext cx="4918957" cy="5401799"/>
          </a:xfrm>
          <a:custGeom>
            <a:avLst/>
            <a:gdLst/>
            <a:ahLst/>
            <a:cxnLst/>
            <a:rect r="r" b="b" t="t" l="l"/>
            <a:pathLst>
              <a:path h="5401799" w="4918957">
                <a:moveTo>
                  <a:pt x="0" y="0"/>
                </a:moveTo>
                <a:lnTo>
                  <a:pt x="4918957" y="0"/>
                </a:lnTo>
                <a:lnTo>
                  <a:pt x="4918957" y="5401799"/>
                </a:lnTo>
                <a:lnTo>
                  <a:pt x="0" y="5401799"/>
                </a:lnTo>
                <a:lnTo>
                  <a:pt x="0" y="0"/>
                </a:lnTo>
                <a:close/>
              </a:path>
            </a:pathLst>
          </a:custGeom>
          <a:blipFill>
            <a:blip r:embed="rId4"/>
            <a:stretch>
              <a:fillRect l="0" t="0" r="0" b="0"/>
            </a:stretch>
          </a:blipFill>
        </p:spPr>
      </p:sp>
      <p:sp>
        <p:nvSpPr>
          <p:cNvPr name="TextBox 8" id="8"/>
          <p:cNvSpPr txBox="true"/>
          <p:nvPr/>
        </p:nvSpPr>
        <p:spPr>
          <a:xfrm rot="0">
            <a:off x="1687305" y="1751788"/>
            <a:ext cx="15060314" cy="1477138"/>
          </a:xfrm>
          <a:prstGeom prst="rect">
            <a:avLst/>
          </a:prstGeom>
        </p:spPr>
        <p:txBody>
          <a:bodyPr anchor="t" rtlCol="false" tIns="0" lIns="0" bIns="0" rIns="0">
            <a:spAutoFit/>
          </a:bodyPr>
          <a:lstStyle/>
          <a:p>
            <a:pPr algn="ctr" marL="0" indent="0" lvl="0">
              <a:lnSpc>
                <a:spcPts val="5724"/>
              </a:lnSpc>
              <a:spcBef>
                <a:spcPct val="0"/>
              </a:spcBef>
            </a:pPr>
            <a:r>
              <a:rPr lang="en-US" sz="5400">
                <a:solidFill>
                  <a:srgbClr val="C6B9AB"/>
                </a:solidFill>
                <a:latin typeface="Montserrat Heavy"/>
              </a:rPr>
              <a:t>Contoh white box test dalam pembangunan sistem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304026" y="514922"/>
            <a:ext cx="8706504" cy="9257156"/>
            <a:chOff x="0" y="0"/>
            <a:chExt cx="2983491" cy="3172185"/>
          </a:xfrm>
        </p:grpSpPr>
        <p:sp>
          <p:nvSpPr>
            <p:cNvPr name="Freeform 4" id="4"/>
            <p:cNvSpPr/>
            <p:nvPr/>
          </p:nvSpPr>
          <p:spPr>
            <a:xfrm flipH="false" flipV="false" rot="0">
              <a:off x="0" y="0"/>
              <a:ext cx="2983491" cy="3172184"/>
            </a:xfrm>
            <a:custGeom>
              <a:avLst/>
              <a:gdLst/>
              <a:ahLst/>
              <a:cxnLst/>
              <a:rect r="r" b="b" t="t" l="l"/>
              <a:pathLst>
                <a:path h="3172184" w="2983491">
                  <a:moveTo>
                    <a:pt x="6224" y="0"/>
                  </a:moveTo>
                  <a:lnTo>
                    <a:pt x="2977266" y="0"/>
                  </a:lnTo>
                  <a:cubicBezTo>
                    <a:pt x="2978917" y="0"/>
                    <a:pt x="2980500" y="656"/>
                    <a:pt x="2981668" y="1823"/>
                  </a:cubicBezTo>
                  <a:cubicBezTo>
                    <a:pt x="2982835" y="2990"/>
                    <a:pt x="2983491" y="4574"/>
                    <a:pt x="2983491" y="6224"/>
                  </a:cubicBezTo>
                  <a:lnTo>
                    <a:pt x="2983491" y="3165960"/>
                  </a:lnTo>
                  <a:cubicBezTo>
                    <a:pt x="2983491" y="3169398"/>
                    <a:pt x="2980704" y="3172184"/>
                    <a:pt x="2977266" y="3172184"/>
                  </a:cubicBezTo>
                  <a:lnTo>
                    <a:pt x="6224" y="3172184"/>
                  </a:lnTo>
                  <a:cubicBezTo>
                    <a:pt x="4574" y="3172184"/>
                    <a:pt x="2990" y="3171529"/>
                    <a:pt x="1823" y="3170361"/>
                  </a:cubicBezTo>
                  <a:cubicBezTo>
                    <a:pt x="656" y="3169194"/>
                    <a:pt x="0" y="3167611"/>
                    <a:pt x="0" y="3165960"/>
                  </a:cubicBezTo>
                  <a:lnTo>
                    <a:pt x="0" y="6224"/>
                  </a:lnTo>
                  <a:cubicBezTo>
                    <a:pt x="0" y="4574"/>
                    <a:pt x="656" y="2990"/>
                    <a:pt x="1823" y="1823"/>
                  </a:cubicBezTo>
                  <a:cubicBezTo>
                    <a:pt x="2990" y="656"/>
                    <a:pt x="4574" y="0"/>
                    <a:pt x="6224" y="0"/>
                  </a:cubicBezTo>
                  <a:close/>
                </a:path>
              </a:pathLst>
            </a:custGeom>
            <a:solidFill>
              <a:srgbClr val="F5F4F2"/>
            </a:solidFill>
            <a:ln w="9525" cap="sq">
              <a:solidFill>
                <a:srgbClr val="474747"/>
              </a:solidFill>
              <a:prstDash val="solid"/>
              <a:miter/>
            </a:ln>
          </p:spPr>
        </p:sp>
        <p:sp>
          <p:nvSpPr>
            <p:cNvPr name="TextBox 5" id="5"/>
            <p:cNvSpPr txBox="true"/>
            <p:nvPr/>
          </p:nvSpPr>
          <p:spPr>
            <a:xfrm>
              <a:off x="0" y="-19050"/>
              <a:ext cx="2983491" cy="3191235"/>
            </a:xfrm>
            <a:prstGeom prst="rect">
              <a:avLst/>
            </a:prstGeom>
          </p:spPr>
          <p:txBody>
            <a:bodyPr anchor="ctr" rtlCol="false" tIns="26060" lIns="26060" bIns="26060" rIns="26060"/>
            <a:lstStyle/>
            <a:p>
              <a:pPr algn="ctr" marL="0" indent="0" lvl="0">
                <a:lnSpc>
                  <a:spcPts val="1288"/>
                </a:lnSpc>
                <a:spcBef>
                  <a:spcPct val="0"/>
                </a:spcBef>
              </a:pPr>
            </a:p>
          </p:txBody>
        </p:sp>
      </p:grpSp>
      <p:grpSp>
        <p:nvGrpSpPr>
          <p:cNvPr name="Group 6" id="6"/>
          <p:cNvGrpSpPr>
            <a:grpSpLocks noChangeAspect="true"/>
          </p:cNvGrpSpPr>
          <p:nvPr/>
        </p:nvGrpSpPr>
        <p:grpSpPr>
          <a:xfrm rot="0">
            <a:off x="10730195" y="790248"/>
            <a:ext cx="6233830" cy="8706504"/>
            <a:chOff x="0" y="0"/>
            <a:chExt cx="8122920" cy="11344910"/>
          </a:xfrm>
        </p:grpSpPr>
        <p:sp>
          <p:nvSpPr>
            <p:cNvPr name="Freeform 7" id="7"/>
            <p:cNvSpPr/>
            <p:nvPr/>
          </p:nvSpPr>
          <p:spPr>
            <a:xfrm flipH="false" flipV="false" rot="0">
              <a:off x="3810" y="7620"/>
              <a:ext cx="6701790" cy="11342370"/>
            </a:xfrm>
            <a:custGeom>
              <a:avLst/>
              <a:gdLst/>
              <a:ahLst/>
              <a:cxnLst/>
              <a:rect r="r" b="b" t="t" l="l"/>
              <a:pathLst>
                <a:path h="11342370" w="6701790">
                  <a:moveTo>
                    <a:pt x="3810" y="640080"/>
                  </a:moveTo>
                  <a:lnTo>
                    <a:pt x="492760" y="734060"/>
                  </a:lnTo>
                  <a:lnTo>
                    <a:pt x="1151890" y="584200"/>
                  </a:lnTo>
                  <a:lnTo>
                    <a:pt x="1245870" y="452120"/>
                  </a:lnTo>
                  <a:lnTo>
                    <a:pt x="1583690" y="358140"/>
                  </a:lnTo>
                  <a:lnTo>
                    <a:pt x="1715770" y="509270"/>
                  </a:lnTo>
                  <a:lnTo>
                    <a:pt x="2317750" y="208280"/>
                  </a:lnTo>
                  <a:lnTo>
                    <a:pt x="2468880" y="152400"/>
                  </a:lnTo>
                  <a:lnTo>
                    <a:pt x="2769870" y="208280"/>
                  </a:lnTo>
                  <a:lnTo>
                    <a:pt x="4048760" y="0"/>
                  </a:lnTo>
                  <a:lnTo>
                    <a:pt x="5967730" y="0"/>
                  </a:lnTo>
                  <a:lnTo>
                    <a:pt x="6099810" y="262890"/>
                  </a:lnTo>
                  <a:lnTo>
                    <a:pt x="6701790" y="471170"/>
                  </a:lnTo>
                  <a:lnTo>
                    <a:pt x="6682740" y="697230"/>
                  </a:lnTo>
                  <a:lnTo>
                    <a:pt x="6287770" y="2202180"/>
                  </a:lnTo>
                  <a:lnTo>
                    <a:pt x="6269990" y="2371090"/>
                  </a:lnTo>
                  <a:lnTo>
                    <a:pt x="6209030" y="2504440"/>
                  </a:lnTo>
                  <a:lnTo>
                    <a:pt x="6033770" y="2745740"/>
                  </a:lnTo>
                  <a:lnTo>
                    <a:pt x="5778500" y="3462020"/>
                  </a:lnTo>
                  <a:lnTo>
                    <a:pt x="5529580" y="3608070"/>
                  </a:lnTo>
                  <a:lnTo>
                    <a:pt x="5295900" y="3915410"/>
                  </a:lnTo>
                  <a:lnTo>
                    <a:pt x="5251450" y="5346700"/>
                  </a:lnTo>
                  <a:lnTo>
                    <a:pt x="5113020" y="6289041"/>
                  </a:lnTo>
                  <a:lnTo>
                    <a:pt x="5083810" y="6946900"/>
                  </a:lnTo>
                  <a:lnTo>
                    <a:pt x="4996181" y="7020560"/>
                  </a:lnTo>
                  <a:lnTo>
                    <a:pt x="4973321" y="7194550"/>
                  </a:lnTo>
                  <a:lnTo>
                    <a:pt x="5053331" y="7552691"/>
                  </a:lnTo>
                  <a:lnTo>
                    <a:pt x="4673601" y="7903210"/>
                  </a:lnTo>
                  <a:lnTo>
                    <a:pt x="4315460" y="8232141"/>
                  </a:lnTo>
                  <a:lnTo>
                    <a:pt x="4169410" y="8933180"/>
                  </a:lnTo>
                  <a:lnTo>
                    <a:pt x="4030980" y="9254490"/>
                  </a:lnTo>
                  <a:lnTo>
                    <a:pt x="3563620" y="9771380"/>
                  </a:lnTo>
                  <a:lnTo>
                    <a:pt x="3431540" y="10137140"/>
                  </a:lnTo>
                  <a:lnTo>
                    <a:pt x="3153410" y="10370820"/>
                  </a:lnTo>
                  <a:lnTo>
                    <a:pt x="2912110" y="10538460"/>
                  </a:lnTo>
                  <a:lnTo>
                    <a:pt x="2890520" y="10932160"/>
                  </a:lnTo>
                  <a:lnTo>
                    <a:pt x="2181860" y="11341100"/>
                  </a:lnTo>
                  <a:lnTo>
                    <a:pt x="0" y="11341100"/>
                  </a:lnTo>
                  <a:cubicBezTo>
                    <a:pt x="0" y="11342370"/>
                    <a:pt x="3810" y="623570"/>
                    <a:pt x="3810" y="640080"/>
                  </a:cubicBezTo>
                  <a:close/>
                </a:path>
              </a:pathLst>
            </a:custGeom>
            <a:blipFill>
              <a:blip r:embed="rId3"/>
              <a:stretch>
                <a:fillRect l="0" t="-8194" r="-21985" b="0"/>
              </a:stretch>
            </a:blipFill>
          </p:spPr>
        </p:sp>
        <p:sp>
          <p:nvSpPr>
            <p:cNvPr name="Freeform 8" id="8"/>
            <p:cNvSpPr/>
            <p:nvPr/>
          </p:nvSpPr>
          <p:spPr>
            <a:xfrm flipH="false" flipV="false" rot="0">
              <a:off x="2185670" y="7620"/>
              <a:ext cx="5957570" cy="11342370"/>
            </a:xfrm>
            <a:custGeom>
              <a:avLst/>
              <a:gdLst/>
              <a:ahLst/>
              <a:cxnLst/>
              <a:rect r="r" b="b" t="t" l="l"/>
              <a:pathLst>
                <a:path h="11342370" w="5957570">
                  <a:moveTo>
                    <a:pt x="5942330" y="0"/>
                  </a:moveTo>
                  <a:lnTo>
                    <a:pt x="3785870" y="0"/>
                  </a:lnTo>
                  <a:lnTo>
                    <a:pt x="3917950" y="262890"/>
                  </a:lnTo>
                  <a:lnTo>
                    <a:pt x="4519930" y="471170"/>
                  </a:lnTo>
                  <a:lnTo>
                    <a:pt x="4500880" y="697230"/>
                  </a:lnTo>
                  <a:lnTo>
                    <a:pt x="4105910" y="2202180"/>
                  </a:lnTo>
                  <a:lnTo>
                    <a:pt x="4088130" y="2371090"/>
                  </a:lnTo>
                  <a:lnTo>
                    <a:pt x="4027170" y="2504440"/>
                  </a:lnTo>
                  <a:lnTo>
                    <a:pt x="3851910" y="2745740"/>
                  </a:lnTo>
                  <a:lnTo>
                    <a:pt x="3596640" y="3462020"/>
                  </a:lnTo>
                  <a:lnTo>
                    <a:pt x="3347720" y="3608070"/>
                  </a:lnTo>
                  <a:lnTo>
                    <a:pt x="3114040" y="3915410"/>
                  </a:lnTo>
                  <a:lnTo>
                    <a:pt x="3069590" y="5346700"/>
                  </a:lnTo>
                  <a:lnTo>
                    <a:pt x="2931160" y="6289041"/>
                  </a:lnTo>
                  <a:lnTo>
                    <a:pt x="2901950" y="6946900"/>
                  </a:lnTo>
                  <a:lnTo>
                    <a:pt x="2814321" y="7020560"/>
                  </a:lnTo>
                  <a:lnTo>
                    <a:pt x="2791461" y="7194550"/>
                  </a:lnTo>
                  <a:lnTo>
                    <a:pt x="2871471" y="7552691"/>
                  </a:lnTo>
                  <a:lnTo>
                    <a:pt x="2491741" y="7903210"/>
                  </a:lnTo>
                  <a:lnTo>
                    <a:pt x="2133600" y="8232141"/>
                  </a:lnTo>
                  <a:lnTo>
                    <a:pt x="1987550" y="8933180"/>
                  </a:lnTo>
                  <a:lnTo>
                    <a:pt x="1849120" y="9254490"/>
                  </a:lnTo>
                  <a:lnTo>
                    <a:pt x="1381760" y="9771380"/>
                  </a:lnTo>
                  <a:lnTo>
                    <a:pt x="1249680" y="10137140"/>
                  </a:lnTo>
                  <a:lnTo>
                    <a:pt x="971550" y="10370820"/>
                  </a:lnTo>
                  <a:lnTo>
                    <a:pt x="730250" y="10538460"/>
                  </a:lnTo>
                  <a:lnTo>
                    <a:pt x="708660" y="10932160"/>
                  </a:lnTo>
                  <a:lnTo>
                    <a:pt x="0" y="11341100"/>
                  </a:lnTo>
                  <a:lnTo>
                    <a:pt x="5930900" y="11341100"/>
                  </a:lnTo>
                  <a:cubicBezTo>
                    <a:pt x="5932170" y="11342370"/>
                    <a:pt x="5957570" y="15240"/>
                    <a:pt x="5942330" y="0"/>
                  </a:cubicBezTo>
                  <a:close/>
                </a:path>
              </a:pathLst>
            </a:custGeom>
            <a:blipFill>
              <a:blip r:embed="rId3"/>
              <a:stretch>
                <a:fillRect l="-34770" t="-6075" r="0" b="0"/>
              </a:stretch>
            </a:blipFill>
          </p:spPr>
        </p:sp>
        <p:sp>
          <p:nvSpPr>
            <p:cNvPr name="Freeform 9" id="9"/>
            <p:cNvSpPr/>
            <p:nvPr/>
          </p:nvSpPr>
          <p:spPr>
            <a:xfrm flipH="false" flipV="false" rot="0">
              <a:off x="3810" y="7620"/>
              <a:ext cx="4048760" cy="734060"/>
            </a:xfrm>
            <a:custGeom>
              <a:avLst/>
              <a:gdLst/>
              <a:ahLst/>
              <a:cxnLst/>
              <a:rect r="r" b="b" t="t" l="l"/>
              <a:pathLst>
                <a:path h="734060" w="4048760">
                  <a:moveTo>
                    <a:pt x="0" y="7620"/>
                  </a:moveTo>
                  <a:cubicBezTo>
                    <a:pt x="0" y="7620"/>
                    <a:pt x="3810" y="622300"/>
                    <a:pt x="3810" y="640080"/>
                  </a:cubicBezTo>
                  <a:lnTo>
                    <a:pt x="492760" y="734060"/>
                  </a:lnTo>
                  <a:lnTo>
                    <a:pt x="1151890" y="584200"/>
                  </a:lnTo>
                  <a:lnTo>
                    <a:pt x="1245870" y="452120"/>
                  </a:lnTo>
                  <a:lnTo>
                    <a:pt x="1583690" y="358140"/>
                  </a:lnTo>
                  <a:lnTo>
                    <a:pt x="1715770" y="509270"/>
                  </a:lnTo>
                  <a:lnTo>
                    <a:pt x="2317750" y="208280"/>
                  </a:lnTo>
                  <a:lnTo>
                    <a:pt x="2468880" y="152400"/>
                  </a:lnTo>
                  <a:lnTo>
                    <a:pt x="2769870" y="208280"/>
                  </a:lnTo>
                  <a:lnTo>
                    <a:pt x="4048760" y="0"/>
                  </a:lnTo>
                  <a:lnTo>
                    <a:pt x="2540" y="0"/>
                  </a:lnTo>
                </a:path>
              </a:pathLst>
            </a:custGeom>
            <a:blipFill>
              <a:blip r:embed="rId4"/>
              <a:stretch>
                <a:fillRect l="0" t="-133852" r="0" b="-133852"/>
              </a:stretch>
            </a:blipFill>
          </p:spPr>
        </p:sp>
        <p:sp>
          <p:nvSpPr>
            <p:cNvPr name="Freeform 10" id="10"/>
            <p:cNvSpPr/>
            <p:nvPr/>
          </p:nvSpPr>
          <p:spPr>
            <a:xfrm flipH="false" flipV="false" rot="0">
              <a:off x="-3810" y="3810"/>
              <a:ext cx="6855460" cy="11337290"/>
            </a:xfrm>
            <a:custGeom>
              <a:avLst/>
              <a:gdLst/>
              <a:ahLst/>
              <a:cxnLst/>
              <a:rect r="r" b="b" t="t" l="l"/>
              <a:pathLst>
                <a:path h="11337290" w="6855460">
                  <a:moveTo>
                    <a:pt x="0" y="0"/>
                  </a:moveTo>
                  <a:lnTo>
                    <a:pt x="6855460" y="0"/>
                  </a:lnTo>
                  <a:lnTo>
                    <a:pt x="6855460" y="11337290"/>
                  </a:lnTo>
                  <a:lnTo>
                    <a:pt x="0" y="11337290"/>
                  </a:lnTo>
                  <a:lnTo>
                    <a:pt x="0" y="0"/>
                  </a:lnTo>
                  <a:close/>
                </a:path>
              </a:pathLst>
            </a:custGeom>
            <a:blipFill>
              <a:blip r:embed="rId5"/>
              <a:stretch>
                <a:fillRect l="-26" t="0" r="-26" b="0"/>
              </a:stretch>
            </a:blipFill>
          </p:spPr>
        </p:sp>
      </p:grpSp>
      <p:sp>
        <p:nvSpPr>
          <p:cNvPr name="TextBox 11" id="11"/>
          <p:cNvSpPr txBox="true"/>
          <p:nvPr/>
        </p:nvSpPr>
        <p:spPr>
          <a:xfrm rot="0">
            <a:off x="1834709" y="3019682"/>
            <a:ext cx="6866403" cy="521017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Montserrat Medium"/>
              </a:rPr>
              <a:t>CI/CD adalah metode pengembangan perangkat lunak dengan mengotomatisasi setiap proses yang dilakukan. Tujuan CI/CD adalah website atau aplikasi yang dihasilkan punya performa yang andal dan minim bug.CI/CD adalah singkatan dari Continuous Integration, Continuous Delivery, dan Continuous Deployment. </a:t>
            </a:r>
          </a:p>
        </p:txBody>
      </p:sp>
      <p:sp>
        <p:nvSpPr>
          <p:cNvPr name="TextBox 12" id="12"/>
          <p:cNvSpPr txBox="true"/>
          <p:nvPr/>
        </p:nvSpPr>
        <p:spPr>
          <a:xfrm rot="0">
            <a:off x="1834709" y="1331523"/>
            <a:ext cx="8013918" cy="853186"/>
          </a:xfrm>
          <a:prstGeom prst="rect">
            <a:avLst/>
          </a:prstGeom>
        </p:spPr>
        <p:txBody>
          <a:bodyPr anchor="t" rtlCol="false" tIns="0" lIns="0" bIns="0" rIns="0">
            <a:spAutoFit/>
          </a:bodyPr>
          <a:lstStyle/>
          <a:p>
            <a:pPr marL="0" indent="0" lvl="0">
              <a:lnSpc>
                <a:spcPts val="6572"/>
              </a:lnSpc>
              <a:spcBef>
                <a:spcPct val="0"/>
              </a:spcBef>
            </a:pPr>
            <a:r>
              <a:rPr lang="en-US" sz="6200">
                <a:solidFill>
                  <a:srgbClr val="C6B9AB"/>
                </a:solidFill>
                <a:latin typeface="Montserrat Heavy"/>
              </a:rPr>
              <a:t>Pengertian CI/CD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6B9AB"/>
        </a:solidFill>
      </p:bgPr>
    </p:bg>
    <p:spTree>
      <p:nvGrpSpPr>
        <p:cNvPr id="1" name=""/>
        <p:cNvGrpSpPr/>
        <p:nvPr/>
      </p:nvGrpSpPr>
      <p:grpSpPr>
        <a:xfrm>
          <a:off x="0" y="0"/>
          <a:ext cx="0" cy="0"/>
          <a:chOff x="0" y="0"/>
          <a:chExt cx="0" cy="0"/>
        </a:xfrm>
      </p:grpSpPr>
      <p:grpSp>
        <p:nvGrpSpPr>
          <p:cNvPr name="Group 2" id="2"/>
          <p:cNvGrpSpPr/>
          <p:nvPr/>
        </p:nvGrpSpPr>
        <p:grpSpPr>
          <a:xfrm rot="-5400000">
            <a:off x="1304026" y="514922"/>
            <a:ext cx="8706504" cy="9257156"/>
            <a:chOff x="0" y="0"/>
            <a:chExt cx="2983491" cy="3172185"/>
          </a:xfrm>
        </p:grpSpPr>
        <p:sp>
          <p:nvSpPr>
            <p:cNvPr name="Freeform 3" id="3"/>
            <p:cNvSpPr/>
            <p:nvPr/>
          </p:nvSpPr>
          <p:spPr>
            <a:xfrm flipH="false" flipV="false" rot="0">
              <a:off x="0" y="0"/>
              <a:ext cx="2983491" cy="3172184"/>
            </a:xfrm>
            <a:custGeom>
              <a:avLst/>
              <a:gdLst/>
              <a:ahLst/>
              <a:cxnLst/>
              <a:rect r="r" b="b" t="t" l="l"/>
              <a:pathLst>
                <a:path h="3172184" w="2983491">
                  <a:moveTo>
                    <a:pt x="6224" y="0"/>
                  </a:moveTo>
                  <a:lnTo>
                    <a:pt x="2977266" y="0"/>
                  </a:lnTo>
                  <a:cubicBezTo>
                    <a:pt x="2978917" y="0"/>
                    <a:pt x="2980500" y="656"/>
                    <a:pt x="2981668" y="1823"/>
                  </a:cubicBezTo>
                  <a:cubicBezTo>
                    <a:pt x="2982835" y="2990"/>
                    <a:pt x="2983491" y="4574"/>
                    <a:pt x="2983491" y="6224"/>
                  </a:cubicBezTo>
                  <a:lnTo>
                    <a:pt x="2983491" y="3165960"/>
                  </a:lnTo>
                  <a:cubicBezTo>
                    <a:pt x="2983491" y="3169398"/>
                    <a:pt x="2980704" y="3172184"/>
                    <a:pt x="2977266" y="3172184"/>
                  </a:cubicBezTo>
                  <a:lnTo>
                    <a:pt x="6224" y="3172184"/>
                  </a:lnTo>
                  <a:cubicBezTo>
                    <a:pt x="4574" y="3172184"/>
                    <a:pt x="2990" y="3171529"/>
                    <a:pt x="1823" y="3170361"/>
                  </a:cubicBezTo>
                  <a:cubicBezTo>
                    <a:pt x="656" y="3169194"/>
                    <a:pt x="0" y="3167611"/>
                    <a:pt x="0" y="3165960"/>
                  </a:cubicBezTo>
                  <a:lnTo>
                    <a:pt x="0" y="6224"/>
                  </a:lnTo>
                  <a:cubicBezTo>
                    <a:pt x="0" y="4574"/>
                    <a:pt x="656" y="2990"/>
                    <a:pt x="1823" y="1823"/>
                  </a:cubicBezTo>
                  <a:cubicBezTo>
                    <a:pt x="2990" y="656"/>
                    <a:pt x="4574" y="0"/>
                    <a:pt x="6224" y="0"/>
                  </a:cubicBezTo>
                  <a:close/>
                </a:path>
              </a:pathLst>
            </a:custGeom>
            <a:solidFill>
              <a:srgbClr val="F5F4F2"/>
            </a:solidFill>
            <a:ln w="9525" cap="sq">
              <a:solidFill>
                <a:srgbClr val="474747"/>
              </a:solidFill>
              <a:prstDash val="solid"/>
              <a:miter/>
            </a:ln>
          </p:spPr>
        </p:sp>
        <p:sp>
          <p:nvSpPr>
            <p:cNvPr name="TextBox 4" id="4"/>
            <p:cNvSpPr txBox="true"/>
            <p:nvPr/>
          </p:nvSpPr>
          <p:spPr>
            <a:xfrm>
              <a:off x="0" y="-19050"/>
              <a:ext cx="2983491" cy="3191235"/>
            </a:xfrm>
            <a:prstGeom prst="rect">
              <a:avLst/>
            </a:prstGeom>
          </p:spPr>
          <p:txBody>
            <a:bodyPr anchor="ctr" rtlCol="false" tIns="26060" lIns="26060" bIns="26060" rIns="26060"/>
            <a:lstStyle/>
            <a:p>
              <a:pPr algn="ctr" marL="0" indent="0" lvl="0">
                <a:lnSpc>
                  <a:spcPts val="1288"/>
                </a:lnSpc>
                <a:spcBef>
                  <a:spcPct val="0"/>
                </a:spcBef>
              </a:pPr>
            </a:p>
          </p:txBody>
        </p:sp>
      </p:grpSp>
      <p:grpSp>
        <p:nvGrpSpPr>
          <p:cNvPr name="Group 5" id="5"/>
          <p:cNvGrpSpPr>
            <a:grpSpLocks noChangeAspect="true"/>
          </p:cNvGrpSpPr>
          <p:nvPr/>
        </p:nvGrpSpPr>
        <p:grpSpPr>
          <a:xfrm rot="0">
            <a:off x="10730195" y="790248"/>
            <a:ext cx="6233830" cy="8706504"/>
            <a:chOff x="0" y="0"/>
            <a:chExt cx="8122920" cy="11344910"/>
          </a:xfrm>
        </p:grpSpPr>
        <p:sp>
          <p:nvSpPr>
            <p:cNvPr name="Freeform 6" id="6"/>
            <p:cNvSpPr/>
            <p:nvPr/>
          </p:nvSpPr>
          <p:spPr>
            <a:xfrm flipH="false" flipV="false" rot="0">
              <a:off x="3810" y="7620"/>
              <a:ext cx="6701790" cy="11342370"/>
            </a:xfrm>
            <a:custGeom>
              <a:avLst/>
              <a:gdLst/>
              <a:ahLst/>
              <a:cxnLst/>
              <a:rect r="r" b="b" t="t" l="l"/>
              <a:pathLst>
                <a:path h="11342370" w="6701790">
                  <a:moveTo>
                    <a:pt x="3810" y="640080"/>
                  </a:moveTo>
                  <a:lnTo>
                    <a:pt x="492760" y="734060"/>
                  </a:lnTo>
                  <a:lnTo>
                    <a:pt x="1151890" y="584200"/>
                  </a:lnTo>
                  <a:lnTo>
                    <a:pt x="1245870" y="452120"/>
                  </a:lnTo>
                  <a:lnTo>
                    <a:pt x="1583690" y="358140"/>
                  </a:lnTo>
                  <a:lnTo>
                    <a:pt x="1715770" y="509270"/>
                  </a:lnTo>
                  <a:lnTo>
                    <a:pt x="2317750" y="208280"/>
                  </a:lnTo>
                  <a:lnTo>
                    <a:pt x="2468880" y="152400"/>
                  </a:lnTo>
                  <a:lnTo>
                    <a:pt x="2769870" y="208280"/>
                  </a:lnTo>
                  <a:lnTo>
                    <a:pt x="4048760" y="0"/>
                  </a:lnTo>
                  <a:lnTo>
                    <a:pt x="5967730" y="0"/>
                  </a:lnTo>
                  <a:lnTo>
                    <a:pt x="6099810" y="262890"/>
                  </a:lnTo>
                  <a:lnTo>
                    <a:pt x="6701790" y="471170"/>
                  </a:lnTo>
                  <a:lnTo>
                    <a:pt x="6682740" y="697230"/>
                  </a:lnTo>
                  <a:lnTo>
                    <a:pt x="6287770" y="2202180"/>
                  </a:lnTo>
                  <a:lnTo>
                    <a:pt x="6269990" y="2371090"/>
                  </a:lnTo>
                  <a:lnTo>
                    <a:pt x="6209030" y="2504440"/>
                  </a:lnTo>
                  <a:lnTo>
                    <a:pt x="6033770" y="2745740"/>
                  </a:lnTo>
                  <a:lnTo>
                    <a:pt x="5778500" y="3462020"/>
                  </a:lnTo>
                  <a:lnTo>
                    <a:pt x="5529580" y="3608070"/>
                  </a:lnTo>
                  <a:lnTo>
                    <a:pt x="5295900" y="3915410"/>
                  </a:lnTo>
                  <a:lnTo>
                    <a:pt x="5251450" y="5346700"/>
                  </a:lnTo>
                  <a:lnTo>
                    <a:pt x="5113020" y="6289041"/>
                  </a:lnTo>
                  <a:lnTo>
                    <a:pt x="5083810" y="6946900"/>
                  </a:lnTo>
                  <a:lnTo>
                    <a:pt x="4996181" y="7020560"/>
                  </a:lnTo>
                  <a:lnTo>
                    <a:pt x="4973321" y="7194550"/>
                  </a:lnTo>
                  <a:lnTo>
                    <a:pt x="5053331" y="7552691"/>
                  </a:lnTo>
                  <a:lnTo>
                    <a:pt x="4673601" y="7903210"/>
                  </a:lnTo>
                  <a:lnTo>
                    <a:pt x="4315460" y="8232141"/>
                  </a:lnTo>
                  <a:lnTo>
                    <a:pt x="4169410" y="8933180"/>
                  </a:lnTo>
                  <a:lnTo>
                    <a:pt x="4030980" y="9254490"/>
                  </a:lnTo>
                  <a:lnTo>
                    <a:pt x="3563620" y="9771380"/>
                  </a:lnTo>
                  <a:lnTo>
                    <a:pt x="3431540" y="10137140"/>
                  </a:lnTo>
                  <a:lnTo>
                    <a:pt x="3153410" y="10370820"/>
                  </a:lnTo>
                  <a:lnTo>
                    <a:pt x="2912110" y="10538460"/>
                  </a:lnTo>
                  <a:lnTo>
                    <a:pt x="2890520" y="10932160"/>
                  </a:lnTo>
                  <a:lnTo>
                    <a:pt x="2181860" y="11341100"/>
                  </a:lnTo>
                  <a:lnTo>
                    <a:pt x="0" y="11341100"/>
                  </a:lnTo>
                  <a:cubicBezTo>
                    <a:pt x="0" y="11342370"/>
                    <a:pt x="3810" y="623570"/>
                    <a:pt x="3810" y="640080"/>
                  </a:cubicBezTo>
                  <a:close/>
                </a:path>
              </a:pathLst>
            </a:custGeom>
            <a:blipFill>
              <a:blip r:embed="rId2"/>
              <a:stretch>
                <a:fillRect l="-76998" t="0" r="-76998" b="0"/>
              </a:stretch>
            </a:blipFill>
          </p:spPr>
        </p:sp>
        <p:sp>
          <p:nvSpPr>
            <p:cNvPr name="Freeform 7" id="7"/>
            <p:cNvSpPr/>
            <p:nvPr/>
          </p:nvSpPr>
          <p:spPr>
            <a:xfrm flipH="false" flipV="false" rot="0">
              <a:off x="2185670" y="7620"/>
              <a:ext cx="5957570" cy="11342370"/>
            </a:xfrm>
            <a:custGeom>
              <a:avLst/>
              <a:gdLst/>
              <a:ahLst/>
              <a:cxnLst/>
              <a:rect r="r" b="b" t="t" l="l"/>
              <a:pathLst>
                <a:path h="11342370" w="5957570">
                  <a:moveTo>
                    <a:pt x="5942330" y="0"/>
                  </a:moveTo>
                  <a:lnTo>
                    <a:pt x="3785870" y="0"/>
                  </a:lnTo>
                  <a:lnTo>
                    <a:pt x="3917950" y="262890"/>
                  </a:lnTo>
                  <a:lnTo>
                    <a:pt x="4519930" y="471170"/>
                  </a:lnTo>
                  <a:lnTo>
                    <a:pt x="4500880" y="697230"/>
                  </a:lnTo>
                  <a:lnTo>
                    <a:pt x="4105910" y="2202180"/>
                  </a:lnTo>
                  <a:lnTo>
                    <a:pt x="4088130" y="2371090"/>
                  </a:lnTo>
                  <a:lnTo>
                    <a:pt x="4027170" y="2504440"/>
                  </a:lnTo>
                  <a:lnTo>
                    <a:pt x="3851910" y="2745740"/>
                  </a:lnTo>
                  <a:lnTo>
                    <a:pt x="3596640" y="3462020"/>
                  </a:lnTo>
                  <a:lnTo>
                    <a:pt x="3347720" y="3608070"/>
                  </a:lnTo>
                  <a:lnTo>
                    <a:pt x="3114040" y="3915410"/>
                  </a:lnTo>
                  <a:lnTo>
                    <a:pt x="3069590" y="5346700"/>
                  </a:lnTo>
                  <a:lnTo>
                    <a:pt x="2931160" y="6289041"/>
                  </a:lnTo>
                  <a:lnTo>
                    <a:pt x="2901950" y="6946900"/>
                  </a:lnTo>
                  <a:lnTo>
                    <a:pt x="2814321" y="7020560"/>
                  </a:lnTo>
                  <a:lnTo>
                    <a:pt x="2791461" y="7194550"/>
                  </a:lnTo>
                  <a:lnTo>
                    <a:pt x="2871471" y="7552691"/>
                  </a:lnTo>
                  <a:lnTo>
                    <a:pt x="2491741" y="7903210"/>
                  </a:lnTo>
                  <a:lnTo>
                    <a:pt x="2133600" y="8232141"/>
                  </a:lnTo>
                  <a:lnTo>
                    <a:pt x="1987550" y="8933180"/>
                  </a:lnTo>
                  <a:lnTo>
                    <a:pt x="1849120" y="9254490"/>
                  </a:lnTo>
                  <a:lnTo>
                    <a:pt x="1381760" y="9771380"/>
                  </a:lnTo>
                  <a:lnTo>
                    <a:pt x="1249680" y="10137140"/>
                  </a:lnTo>
                  <a:lnTo>
                    <a:pt x="971550" y="10370820"/>
                  </a:lnTo>
                  <a:lnTo>
                    <a:pt x="730250" y="10538460"/>
                  </a:lnTo>
                  <a:lnTo>
                    <a:pt x="708660" y="10932160"/>
                  </a:lnTo>
                  <a:lnTo>
                    <a:pt x="0" y="11341100"/>
                  </a:lnTo>
                  <a:lnTo>
                    <a:pt x="5930900" y="11341100"/>
                  </a:lnTo>
                  <a:cubicBezTo>
                    <a:pt x="5932170" y="11342370"/>
                    <a:pt x="5957570" y="15240"/>
                    <a:pt x="5942330" y="0"/>
                  </a:cubicBezTo>
                  <a:close/>
                </a:path>
              </a:pathLst>
            </a:custGeom>
            <a:blipFill>
              <a:blip r:embed="rId2"/>
              <a:stretch>
                <a:fillRect l="-122588" t="0" r="-63635" b="0"/>
              </a:stretch>
            </a:blipFill>
          </p:spPr>
        </p:sp>
        <p:sp>
          <p:nvSpPr>
            <p:cNvPr name="Freeform 8" id="8"/>
            <p:cNvSpPr/>
            <p:nvPr/>
          </p:nvSpPr>
          <p:spPr>
            <a:xfrm flipH="false" flipV="false" rot="0">
              <a:off x="3810" y="7620"/>
              <a:ext cx="4048760" cy="734060"/>
            </a:xfrm>
            <a:custGeom>
              <a:avLst/>
              <a:gdLst/>
              <a:ahLst/>
              <a:cxnLst/>
              <a:rect r="r" b="b" t="t" l="l"/>
              <a:pathLst>
                <a:path h="734060" w="4048760">
                  <a:moveTo>
                    <a:pt x="0" y="7620"/>
                  </a:moveTo>
                  <a:cubicBezTo>
                    <a:pt x="0" y="7620"/>
                    <a:pt x="3810" y="622300"/>
                    <a:pt x="3810" y="640080"/>
                  </a:cubicBezTo>
                  <a:lnTo>
                    <a:pt x="492760" y="734060"/>
                  </a:lnTo>
                  <a:lnTo>
                    <a:pt x="1151890" y="584200"/>
                  </a:lnTo>
                  <a:lnTo>
                    <a:pt x="1245870" y="452120"/>
                  </a:lnTo>
                  <a:lnTo>
                    <a:pt x="1583690" y="358140"/>
                  </a:lnTo>
                  <a:lnTo>
                    <a:pt x="1715770" y="509270"/>
                  </a:lnTo>
                  <a:lnTo>
                    <a:pt x="2317750" y="208280"/>
                  </a:lnTo>
                  <a:lnTo>
                    <a:pt x="2468880" y="152400"/>
                  </a:lnTo>
                  <a:lnTo>
                    <a:pt x="2769870" y="208280"/>
                  </a:lnTo>
                  <a:lnTo>
                    <a:pt x="4048760" y="0"/>
                  </a:lnTo>
                  <a:lnTo>
                    <a:pt x="2540" y="0"/>
                  </a:lnTo>
                </a:path>
              </a:pathLst>
            </a:custGeom>
            <a:blipFill>
              <a:blip r:embed="rId3"/>
              <a:stretch>
                <a:fillRect l="0" t="-133852" r="0" b="-133852"/>
              </a:stretch>
            </a:blipFill>
          </p:spPr>
        </p:sp>
        <p:sp>
          <p:nvSpPr>
            <p:cNvPr name="Freeform 9" id="9"/>
            <p:cNvSpPr/>
            <p:nvPr/>
          </p:nvSpPr>
          <p:spPr>
            <a:xfrm flipH="false" flipV="false" rot="0">
              <a:off x="-3810" y="3810"/>
              <a:ext cx="6855460" cy="11337290"/>
            </a:xfrm>
            <a:custGeom>
              <a:avLst/>
              <a:gdLst/>
              <a:ahLst/>
              <a:cxnLst/>
              <a:rect r="r" b="b" t="t" l="l"/>
              <a:pathLst>
                <a:path h="11337290" w="6855460">
                  <a:moveTo>
                    <a:pt x="0" y="0"/>
                  </a:moveTo>
                  <a:lnTo>
                    <a:pt x="6855460" y="0"/>
                  </a:lnTo>
                  <a:lnTo>
                    <a:pt x="6855460" y="11337290"/>
                  </a:lnTo>
                  <a:lnTo>
                    <a:pt x="0" y="11337290"/>
                  </a:lnTo>
                  <a:lnTo>
                    <a:pt x="0" y="0"/>
                  </a:lnTo>
                  <a:close/>
                </a:path>
              </a:pathLst>
            </a:custGeom>
            <a:blipFill>
              <a:blip r:embed="rId4"/>
              <a:stretch>
                <a:fillRect l="-26" t="0" r="-26" b="0"/>
              </a:stretch>
            </a:blipFill>
          </p:spPr>
        </p:sp>
      </p:grpSp>
      <p:sp>
        <p:nvSpPr>
          <p:cNvPr name="TextBox 10" id="10"/>
          <p:cNvSpPr txBox="true"/>
          <p:nvPr/>
        </p:nvSpPr>
        <p:spPr>
          <a:xfrm rot="0">
            <a:off x="2224076" y="2619508"/>
            <a:ext cx="6866403" cy="6754495"/>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000000"/>
                </a:solidFill>
                <a:latin typeface="Montserrat Medium"/>
              </a:rPr>
              <a:t>Pengembang secara teratur menggabungkan kode mereka ke repositori bersama, yang memungkinkan deteksi dini terhadap konflik atau kesalahan integrasi.</a:t>
            </a:r>
          </a:p>
          <a:p>
            <a:pPr marL="474981" indent="-237491" lvl="1">
              <a:lnSpc>
                <a:spcPts val="3080"/>
              </a:lnSpc>
              <a:buFont typeface="Arial"/>
              <a:buChar char="•"/>
            </a:pPr>
            <a:r>
              <a:rPr lang="en-US" sz="2200">
                <a:solidFill>
                  <a:srgbClr val="000000"/>
                </a:solidFill>
                <a:latin typeface="Montserrat Medium"/>
              </a:rPr>
              <a:t>Otomatisasi pengujian unit dan pengujian integrasi dilakukan setiap kali ada perubahan kode untuk memastikan kode yang baru terintegrasi dengan baik</a:t>
            </a:r>
          </a:p>
          <a:p>
            <a:pPr marL="474981" indent="-237491" lvl="1">
              <a:lnSpc>
                <a:spcPts val="3080"/>
              </a:lnSpc>
              <a:buFont typeface="Arial"/>
              <a:buChar char="•"/>
            </a:pPr>
            <a:r>
              <a:rPr lang="en-US" sz="2200">
                <a:solidFill>
                  <a:srgbClr val="000000"/>
                </a:solidFill>
                <a:latin typeface="Montserrat Medium"/>
              </a:rPr>
              <a:t>Setiap kali perubahan kode telah melewati integrasi dan pengujian, perangkat lunak dapat dianggap siap untuk di-deploy ke lingkungan produksi.</a:t>
            </a:r>
          </a:p>
          <a:p>
            <a:pPr marL="474981" indent="-237491" lvl="1">
              <a:lnSpc>
                <a:spcPts val="3080"/>
              </a:lnSpc>
              <a:buFont typeface="Arial"/>
              <a:buChar char="•"/>
            </a:pPr>
            <a:r>
              <a:rPr lang="en-US" sz="2200">
                <a:solidFill>
                  <a:srgbClr val="000000"/>
                </a:solidFill>
                <a:latin typeface="Montserrat Medium"/>
              </a:rPr>
              <a:t>Proses pengiriman ke produksi dapat dipicu secara otomatis atau manual, tergantung pada kebijakan tim pengembangan.</a:t>
            </a:r>
          </a:p>
          <a:p>
            <a:pPr>
              <a:lnSpc>
                <a:spcPts val="4199"/>
              </a:lnSpc>
            </a:pPr>
          </a:p>
          <a:p>
            <a:pPr algn="l" marL="0" indent="0" lvl="0">
              <a:lnSpc>
                <a:spcPts val="3080"/>
              </a:lnSpc>
              <a:spcBef>
                <a:spcPct val="0"/>
              </a:spcBef>
            </a:pPr>
          </a:p>
        </p:txBody>
      </p:sp>
      <p:sp>
        <p:nvSpPr>
          <p:cNvPr name="TextBox 11" id="11"/>
          <p:cNvSpPr txBox="true"/>
          <p:nvPr/>
        </p:nvSpPr>
        <p:spPr>
          <a:xfrm rot="0">
            <a:off x="1378657" y="1252766"/>
            <a:ext cx="8688621" cy="880110"/>
          </a:xfrm>
          <a:prstGeom prst="rect">
            <a:avLst/>
          </a:prstGeom>
        </p:spPr>
        <p:txBody>
          <a:bodyPr anchor="t" rtlCol="false" tIns="0" lIns="0" bIns="0" rIns="0">
            <a:spAutoFit/>
          </a:bodyPr>
          <a:lstStyle/>
          <a:p>
            <a:pPr marL="0" indent="0" lvl="0">
              <a:lnSpc>
                <a:spcPts val="7095"/>
              </a:lnSpc>
            </a:pPr>
            <a:r>
              <a:rPr lang="en-US" sz="5500">
                <a:solidFill>
                  <a:srgbClr val="C6B9AB"/>
                </a:solidFill>
                <a:latin typeface="Montserrat Heavy"/>
              </a:rPr>
              <a:t>KARAKTERISTIK CI/CD</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C6B9AB"/>
        </a:solidFill>
      </p:bgPr>
    </p:bg>
    <p:spTree>
      <p:nvGrpSpPr>
        <p:cNvPr id="1" name=""/>
        <p:cNvGrpSpPr/>
        <p:nvPr/>
      </p:nvGrpSpPr>
      <p:grpSpPr>
        <a:xfrm>
          <a:off x="0" y="0"/>
          <a:ext cx="0" cy="0"/>
          <a:chOff x="0" y="0"/>
          <a:chExt cx="0" cy="0"/>
        </a:xfrm>
      </p:grpSpPr>
      <p:grpSp>
        <p:nvGrpSpPr>
          <p:cNvPr name="Group 2" id="2"/>
          <p:cNvGrpSpPr/>
          <p:nvPr/>
        </p:nvGrpSpPr>
        <p:grpSpPr>
          <a:xfrm rot="-5400000">
            <a:off x="5305098" y="-3486150"/>
            <a:ext cx="8706504" cy="17259300"/>
            <a:chOff x="0" y="0"/>
            <a:chExt cx="2983491" cy="5914309"/>
          </a:xfrm>
        </p:grpSpPr>
        <p:sp>
          <p:nvSpPr>
            <p:cNvPr name="Freeform 3" id="3"/>
            <p:cNvSpPr/>
            <p:nvPr/>
          </p:nvSpPr>
          <p:spPr>
            <a:xfrm flipH="false" flipV="false" rot="0">
              <a:off x="0" y="0"/>
              <a:ext cx="2983491" cy="5914310"/>
            </a:xfrm>
            <a:custGeom>
              <a:avLst/>
              <a:gdLst/>
              <a:ahLst/>
              <a:cxnLst/>
              <a:rect r="r" b="b" t="t" l="l"/>
              <a:pathLst>
                <a:path h="5914310" w="2983491">
                  <a:moveTo>
                    <a:pt x="6224" y="0"/>
                  </a:moveTo>
                  <a:lnTo>
                    <a:pt x="2977266" y="0"/>
                  </a:lnTo>
                  <a:cubicBezTo>
                    <a:pt x="2978917" y="0"/>
                    <a:pt x="2980500" y="656"/>
                    <a:pt x="2981668" y="1823"/>
                  </a:cubicBezTo>
                  <a:cubicBezTo>
                    <a:pt x="2982835" y="2990"/>
                    <a:pt x="2983491" y="4574"/>
                    <a:pt x="2983491" y="6224"/>
                  </a:cubicBezTo>
                  <a:lnTo>
                    <a:pt x="2983491" y="5908085"/>
                  </a:lnTo>
                  <a:cubicBezTo>
                    <a:pt x="2983491" y="5911523"/>
                    <a:pt x="2980704" y="5914310"/>
                    <a:pt x="2977266" y="5914310"/>
                  </a:cubicBezTo>
                  <a:lnTo>
                    <a:pt x="6224" y="5914310"/>
                  </a:lnTo>
                  <a:cubicBezTo>
                    <a:pt x="4574" y="5914310"/>
                    <a:pt x="2990" y="5913654"/>
                    <a:pt x="1823" y="5912486"/>
                  </a:cubicBezTo>
                  <a:cubicBezTo>
                    <a:pt x="656" y="5911319"/>
                    <a:pt x="0" y="5909736"/>
                    <a:pt x="0" y="5908085"/>
                  </a:cubicBezTo>
                  <a:lnTo>
                    <a:pt x="0" y="6224"/>
                  </a:lnTo>
                  <a:cubicBezTo>
                    <a:pt x="0" y="4574"/>
                    <a:pt x="656" y="2990"/>
                    <a:pt x="1823" y="1823"/>
                  </a:cubicBezTo>
                  <a:cubicBezTo>
                    <a:pt x="2990" y="656"/>
                    <a:pt x="4574" y="0"/>
                    <a:pt x="6224" y="0"/>
                  </a:cubicBezTo>
                  <a:close/>
                </a:path>
              </a:pathLst>
            </a:custGeom>
            <a:solidFill>
              <a:srgbClr val="F5F4F2"/>
            </a:solidFill>
            <a:ln w="9525" cap="sq">
              <a:solidFill>
                <a:srgbClr val="474747"/>
              </a:solidFill>
              <a:prstDash val="solid"/>
              <a:miter/>
            </a:ln>
          </p:spPr>
        </p:sp>
        <p:sp>
          <p:nvSpPr>
            <p:cNvPr name="TextBox 4" id="4"/>
            <p:cNvSpPr txBox="true"/>
            <p:nvPr/>
          </p:nvSpPr>
          <p:spPr>
            <a:xfrm>
              <a:off x="0" y="-19050"/>
              <a:ext cx="2983491" cy="5933359"/>
            </a:xfrm>
            <a:prstGeom prst="rect">
              <a:avLst/>
            </a:prstGeom>
          </p:spPr>
          <p:txBody>
            <a:bodyPr anchor="ctr" rtlCol="false" tIns="26060" lIns="26060" bIns="26060" rIns="26060"/>
            <a:lstStyle/>
            <a:p>
              <a:pPr algn="ctr" marL="0" indent="0" lvl="0">
                <a:lnSpc>
                  <a:spcPts val="1288"/>
                </a:lnSpc>
                <a:spcBef>
                  <a:spcPct val="0"/>
                </a:spcBef>
              </a:pPr>
            </a:p>
          </p:txBody>
        </p:sp>
      </p:grpSp>
      <p:sp>
        <p:nvSpPr>
          <p:cNvPr name="TextBox 5" id="5"/>
          <p:cNvSpPr txBox="true"/>
          <p:nvPr/>
        </p:nvSpPr>
        <p:spPr>
          <a:xfrm rot="0">
            <a:off x="1378657" y="1337637"/>
            <a:ext cx="6866403" cy="8159115"/>
          </a:xfrm>
          <a:prstGeom prst="rect">
            <a:avLst/>
          </a:prstGeom>
        </p:spPr>
        <p:txBody>
          <a:bodyPr anchor="t" rtlCol="false" tIns="0" lIns="0" bIns="0" rIns="0">
            <a:spAutoFit/>
          </a:bodyPr>
          <a:lstStyle/>
          <a:p>
            <a:pPr>
              <a:lnSpc>
                <a:spcPts val="4199"/>
              </a:lnSpc>
            </a:pPr>
          </a:p>
          <a:p>
            <a:pPr>
              <a:lnSpc>
                <a:spcPts val="4199"/>
              </a:lnSpc>
            </a:pPr>
            <a:r>
              <a:rPr lang="en-US" sz="2999">
                <a:solidFill>
                  <a:srgbClr val="000000"/>
                </a:solidFill>
                <a:latin typeface="Montserrat Medium"/>
              </a:rPr>
              <a:t>Keuntungan.</a:t>
            </a:r>
          </a:p>
          <a:p>
            <a:pPr>
              <a:lnSpc>
                <a:spcPts val="4199"/>
              </a:lnSpc>
            </a:pPr>
          </a:p>
          <a:p>
            <a:pPr>
              <a:lnSpc>
                <a:spcPts val="2520"/>
              </a:lnSpc>
            </a:pPr>
            <a:r>
              <a:rPr lang="en-US" sz="1800">
                <a:solidFill>
                  <a:srgbClr val="000000"/>
                </a:solidFill>
                <a:latin typeface="Montserrat Medium"/>
              </a:rPr>
              <a:t>    1.</a:t>
            </a:r>
            <a:r>
              <a:rPr lang="en-US" sz="1800">
                <a:solidFill>
                  <a:srgbClr val="000000"/>
                </a:solidFill>
                <a:latin typeface="Montserrat Medium"/>
              </a:rPr>
              <a:t>Pengiriman Cepat: CI/CD memungkinkan    pengembang untuk mengirim perubahan ke produksi lebih cepat dan lebih sering, sehingga mempercepat waktu ke pasar.</a:t>
            </a:r>
          </a:p>
          <a:p>
            <a:pPr marL="388623" indent="-194312" lvl="1">
              <a:lnSpc>
                <a:spcPts val="2520"/>
              </a:lnSpc>
              <a:buFont typeface="Arial"/>
              <a:buChar char="•"/>
            </a:pPr>
            <a:r>
              <a:rPr lang="en-US" sz="1800">
                <a:solidFill>
                  <a:srgbClr val="000000"/>
                </a:solidFill>
                <a:latin typeface="Montserrat Medium"/>
              </a:rPr>
              <a:t>Deteksi Dini Terhadap Kesalahan: Dengan pengujian otomatis dan integrasi berkelanjutan, kesalahan dapat dideteksi lebih awal dalam siklus pengembangan, mengurangi risiko perubahan kode yang merusak.</a:t>
            </a:r>
          </a:p>
          <a:p>
            <a:pPr marL="388623" indent="-194312" lvl="1">
              <a:lnSpc>
                <a:spcPts val="2520"/>
              </a:lnSpc>
              <a:buFont typeface="Arial"/>
              <a:buChar char="•"/>
            </a:pPr>
            <a:r>
              <a:rPr lang="en-US" sz="1800">
                <a:solidFill>
                  <a:srgbClr val="000000"/>
                </a:solidFill>
                <a:latin typeface="Montserrat Medium"/>
              </a:rPr>
              <a:t>Otomatisasi Proses: CI/CD mengotomatisasi banyak aspek pengembangan perangkat lunak, termasuk pengujian, build, dan deployment, yang mengurangi beban kerja manual.</a:t>
            </a:r>
          </a:p>
          <a:p>
            <a:pPr marL="388623" indent="-194312" lvl="1">
              <a:lnSpc>
                <a:spcPts val="2520"/>
              </a:lnSpc>
              <a:buFont typeface="Arial"/>
              <a:buChar char="•"/>
            </a:pPr>
            <a:r>
              <a:rPr lang="en-US" sz="1800">
                <a:solidFill>
                  <a:srgbClr val="000000"/>
                </a:solidFill>
                <a:latin typeface="Montserrat Medium"/>
              </a:rPr>
              <a:t>Kualitas yang Lebih Tinggi: Dengan pengujian yang otomatis, perangkat lunak memiliki tingkat kualitas yang lebih tinggi karena setiap perubahan melalui serangkaian pengujian.</a:t>
            </a:r>
          </a:p>
          <a:p>
            <a:pPr marL="388623" indent="-194312" lvl="1">
              <a:lnSpc>
                <a:spcPts val="2520"/>
              </a:lnSpc>
              <a:buFont typeface="Arial"/>
              <a:buChar char="•"/>
            </a:pPr>
            <a:r>
              <a:rPr lang="en-US" sz="1800">
                <a:solidFill>
                  <a:srgbClr val="000000"/>
                </a:solidFill>
                <a:latin typeface="Montserrat Medium"/>
              </a:rPr>
              <a:t>Iterasi Cepat: CI/CD memungkinkan pengembang untuk merilis perubahan lebih cepat, sehingga dapat memperbaiki masalah atau menyesuaikan produk dengan cepat sesuai dengan umpan balik pengguna.</a:t>
            </a:r>
          </a:p>
          <a:p>
            <a:pPr algn="l" marL="0" indent="0" lvl="0">
              <a:lnSpc>
                <a:spcPts val="2520"/>
              </a:lnSpc>
              <a:spcBef>
                <a:spcPct val="0"/>
              </a:spcBef>
            </a:pPr>
          </a:p>
        </p:txBody>
      </p:sp>
      <p:sp>
        <p:nvSpPr>
          <p:cNvPr name="TextBox 6" id="6"/>
          <p:cNvSpPr txBox="true"/>
          <p:nvPr/>
        </p:nvSpPr>
        <p:spPr>
          <a:xfrm rot="0">
            <a:off x="1378657" y="1271816"/>
            <a:ext cx="8688621" cy="586358"/>
          </a:xfrm>
          <a:prstGeom prst="rect">
            <a:avLst/>
          </a:prstGeom>
        </p:spPr>
        <p:txBody>
          <a:bodyPr anchor="t" rtlCol="false" tIns="0" lIns="0" bIns="0" rIns="0">
            <a:spAutoFit/>
          </a:bodyPr>
          <a:lstStyle/>
          <a:p>
            <a:pPr marL="0" indent="0" lvl="0">
              <a:lnSpc>
                <a:spcPts val="4773"/>
              </a:lnSpc>
            </a:pPr>
            <a:r>
              <a:rPr lang="en-US" sz="3700">
                <a:solidFill>
                  <a:srgbClr val="C6B9AB"/>
                </a:solidFill>
                <a:latin typeface="Montserrat Heavy"/>
              </a:rPr>
              <a:t>KEUNTUNGAN DAN KEKURANGAN</a:t>
            </a:r>
          </a:p>
        </p:txBody>
      </p:sp>
      <p:sp>
        <p:nvSpPr>
          <p:cNvPr name="TextBox 7" id="7"/>
          <p:cNvSpPr txBox="true"/>
          <p:nvPr/>
        </p:nvSpPr>
        <p:spPr>
          <a:xfrm rot="0">
            <a:off x="8739725" y="1337637"/>
            <a:ext cx="8819491" cy="6273165"/>
          </a:xfrm>
          <a:prstGeom prst="rect">
            <a:avLst/>
          </a:prstGeom>
        </p:spPr>
        <p:txBody>
          <a:bodyPr anchor="t" rtlCol="false" tIns="0" lIns="0" bIns="0" rIns="0">
            <a:spAutoFit/>
          </a:bodyPr>
          <a:lstStyle/>
          <a:p>
            <a:pPr>
              <a:lnSpc>
                <a:spcPts val="4199"/>
              </a:lnSpc>
            </a:pPr>
          </a:p>
          <a:p>
            <a:pPr>
              <a:lnSpc>
                <a:spcPts val="4199"/>
              </a:lnSpc>
            </a:pPr>
            <a:r>
              <a:rPr lang="en-US" sz="2999">
                <a:solidFill>
                  <a:srgbClr val="000000"/>
                </a:solidFill>
                <a:latin typeface="Montserrat Medium"/>
              </a:rPr>
              <a:t>Kekurangan.</a:t>
            </a:r>
          </a:p>
          <a:p>
            <a:pPr>
              <a:lnSpc>
                <a:spcPts val="4199"/>
              </a:lnSpc>
            </a:pPr>
          </a:p>
          <a:p>
            <a:pPr marL="388623" indent="-194312" lvl="1">
              <a:lnSpc>
                <a:spcPts val="2520"/>
              </a:lnSpc>
              <a:buFont typeface="Arial"/>
              <a:buChar char="•"/>
            </a:pPr>
            <a:r>
              <a:rPr lang="en-US" sz="1800">
                <a:solidFill>
                  <a:srgbClr val="000000"/>
                </a:solidFill>
                <a:latin typeface="Montserrat Medium"/>
              </a:rPr>
              <a:t>   Overhead Awal: Menerapkan CI/CD memerlukan investasi waktu dan sumber daya pada awalnya untuk membuat dan mengelola alur kerja otomatis.</a:t>
            </a:r>
          </a:p>
          <a:p>
            <a:pPr marL="388623" indent="-194312" lvl="1">
              <a:lnSpc>
                <a:spcPts val="2520"/>
              </a:lnSpc>
              <a:buFont typeface="Arial"/>
              <a:buChar char="•"/>
            </a:pPr>
            <a:r>
              <a:rPr lang="en-US" sz="1800">
                <a:solidFill>
                  <a:srgbClr val="000000"/>
                </a:solidFill>
                <a:latin typeface="Montserrat Medium"/>
              </a:rPr>
              <a:t>Keterampilan dan Pengetahuan yang Dibutuhkan: Tim pengembangan mungkin perlu belajar dan memahami konsep dan alat-alat CI/CD.</a:t>
            </a:r>
          </a:p>
          <a:p>
            <a:pPr marL="388623" indent="-194312" lvl="1">
              <a:lnSpc>
                <a:spcPts val="2520"/>
              </a:lnSpc>
              <a:buFont typeface="Arial"/>
              <a:buChar char="•"/>
            </a:pPr>
            <a:r>
              <a:rPr lang="en-US" sz="1800">
                <a:solidFill>
                  <a:srgbClr val="000000"/>
                </a:solidFill>
                <a:latin typeface="Montserrat Medium"/>
              </a:rPr>
              <a:t>Ketergantungan pada Infrastruktur: CI/CD memerlukan infrastruktur yang stabil dan dapat diandalkan, yang bisa menjadi tantangan pada awalnya.</a:t>
            </a:r>
          </a:p>
          <a:p>
            <a:pPr marL="388623" indent="-194312" lvl="1">
              <a:lnSpc>
                <a:spcPts val="2520"/>
              </a:lnSpc>
              <a:buFont typeface="Arial"/>
              <a:buChar char="•"/>
            </a:pPr>
            <a:r>
              <a:rPr lang="en-US" sz="1800">
                <a:solidFill>
                  <a:srgbClr val="000000"/>
                </a:solidFill>
                <a:latin typeface="Montserrat Medium"/>
              </a:rPr>
              <a:t>Pemeliharaan Berkelanjutan: Alur kerja CI/CD memerlukan pemeliharaan yang berkelanjutan untuk memastikan bahwa itu tetap berfungsi dengan baik.</a:t>
            </a:r>
          </a:p>
          <a:p>
            <a:pPr marL="388623" indent="-194312" lvl="1">
              <a:lnSpc>
                <a:spcPts val="2520"/>
              </a:lnSpc>
              <a:buFont typeface="Arial"/>
              <a:buChar char="•"/>
            </a:pPr>
            <a:r>
              <a:rPr lang="en-US" sz="1800">
                <a:solidFill>
                  <a:srgbClr val="000000"/>
                </a:solidFill>
                <a:latin typeface="Montserrat Medium"/>
              </a:rPr>
              <a:t>Tidak Selalu Cocok untuk Semua Proyek: CI/CD mungkin tidak cocok untuk proyek kecil atau proyek dengan infrastruktur yang sangat sederhana.</a:t>
            </a:r>
          </a:p>
          <a:p>
            <a:pPr algn="l">
              <a:lnSpc>
                <a:spcPts val="252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6B9AB"/>
        </a:solidFill>
      </p:bgPr>
    </p:bg>
    <p:spTree>
      <p:nvGrpSpPr>
        <p:cNvPr id="1" name=""/>
        <p:cNvGrpSpPr/>
        <p:nvPr/>
      </p:nvGrpSpPr>
      <p:grpSpPr>
        <a:xfrm>
          <a:off x="0" y="0"/>
          <a:ext cx="0" cy="0"/>
          <a:chOff x="0" y="0"/>
          <a:chExt cx="0" cy="0"/>
        </a:xfrm>
      </p:grpSpPr>
      <p:grpSp>
        <p:nvGrpSpPr>
          <p:cNvPr name="Group 2" id="2"/>
          <p:cNvGrpSpPr/>
          <p:nvPr/>
        </p:nvGrpSpPr>
        <p:grpSpPr>
          <a:xfrm rot="-5400000">
            <a:off x="5032647" y="-3213699"/>
            <a:ext cx="8706504" cy="16714399"/>
            <a:chOff x="0" y="0"/>
            <a:chExt cx="2983491" cy="5727586"/>
          </a:xfrm>
        </p:grpSpPr>
        <p:sp>
          <p:nvSpPr>
            <p:cNvPr name="Freeform 3" id="3"/>
            <p:cNvSpPr/>
            <p:nvPr/>
          </p:nvSpPr>
          <p:spPr>
            <a:xfrm flipH="false" flipV="false" rot="0">
              <a:off x="0" y="0"/>
              <a:ext cx="2983491" cy="5727586"/>
            </a:xfrm>
            <a:custGeom>
              <a:avLst/>
              <a:gdLst/>
              <a:ahLst/>
              <a:cxnLst/>
              <a:rect r="r" b="b" t="t" l="l"/>
              <a:pathLst>
                <a:path h="5727586" w="2983491">
                  <a:moveTo>
                    <a:pt x="6224" y="0"/>
                  </a:moveTo>
                  <a:lnTo>
                    <a:pt x="2977266" y="0"/>
                  </a:lnTo>
                  <a:cubicBezTo>
                    <a:pt x="2978917" y="0"/>
                    <a:pt x="2980500" y="656"/>
                    <a:pt x="2981668" y="1823"/>
                  </a:cubicBezTo>
                  <a:cubicBezTo>
                    <a:pt x="2982835" y="2990"/>
                    <a:pt x="2983491" y="4574"/>
                    <a:pt x="2983491" y="6224"/>
                  </a:cubicBezTo>
                  <a:lnTo>
                    <a:pt x="2983491" y="5721362"/>
                  </a:lnTo>
                  <a:cubicBezTo>
                    <a:pt x="2983491" y="5724799"/>
                    <a:pt x="2980704" y="5727586"/>
                    <a:pt x="2977266" y="5727586"/>
                  </a:cubicBezTo>
                  <a:lnTo>
                    <a:pt x="6224" y="5727586"/>
                  </a:lnTo>
                  <a:cubicBezTo>
                    <a:pt x="4574" y="5727586"/>
                    <a:pt x="2990" y="5726930"/>
                    <a:pt x="1823" y="5725763"/>
                  </a:cubicBezTo>
                  <a:cubicBezTo>
                    <a:pt x="656" y="5724596"/>
                    <a:pt x="0" y="5723012"/>
                    <a:pt x="0" y="5721362"/>
                  </a:cubicBezTo>
                  <a:lnTo>
                    <a:pt x="0" y="6224"/>
                  </a:lnTo>
                  <a:cubicBezTo>
                    <a:pt x="0" y="4574"/>
                    <a:pt x="656" y="2990"/>
                    <a:pt x="1823" y="1823"/>
                  </a:cubicBezTo>
                  <a:cubicBezTo>
                    <a:pt x="2990" y="656"/>
                    <a:pt x="4574" y="0"/>
                    <a:pt x="6224" y="0"/>
                  </a:cubicBezTo>
                  <a:close/>
                </a:path>
              </a:pathLst>
            </a:custGeom>
            <a:solidFill>
              <a:srgbClr val="F5F4F2"/>
            </a:solidFill>
            <a:ln w="9525" cap="sq">
              <a:solidFill>
                <a:srgbClr val="474747"/>
              </a:solidFill>
              <a:prstDash val="solid"/>
              <a:miter/>
            </a:ln>
          </p:spPr>
        </p:sp>
        <p:sp>
          <p:nvSpPr>
            <p:cNvPr name="TextBox 4" id="4"/>
            <p:cNvSpPr txBox="true"/>
            <p:nvPr/>
          </p:nvSpPr>
          <p:spPr>
            <a:xfrm>
              <a:off x="0" y="-19050"/>
              <a:ext cx="2983491" cy="5746636"/>
            </a:xfrm>
            <a:prstGeom prst="rect">
              <a:avLst/>
            </a:prstGeom>
          </p:spPr>
          <p:txBody>
            <a:bodyPr anchor="ctr" rtlCol="false" tIns="26060" lIns="26060" bIns="26060" rIns="26060"/>
            <a:lstStyle/>
            <a:p>
              <a:pPr algn="ctr" marL="0" indent="0" lvl="0">
                <a:lnSpc>
                  <a:spcPts val="1288"/>
                </a:lnSpc>
                <a:spcBef>
                  <a:spcPct val="0"/>
                </a:spcBef>
              </a:pPr>
            </a:p>
          </p:txBody>
        </p:sp>
      </p:grpSp>
      <p:sp>
        <p:nvSpPr>
          <p:cNvPr name="TextBox 5" id="5"/>
          <p:cNvSpPr txBox="true"/>
          <p:nvPr/>
        </p:nvSpPr>
        <p:spPr>
          <a:xfrm rot="0">
            <a:off x="1378657" y="2690529"/>
            <a:ext cx="6866403" cy="6278880"/>
          </a:xfrm>
          <a:prstGeom prst="rect">
            <a:avLst/>
          </a:prstGeom>
        </p:spPr>
        <p:txBody>
          <a:bodyPr anchor="t" rtlCol="false" tIns="0" lIns="0" bIns="0" rIns="0">
            <a:spAutoFit/>
          </a:bodyPr>
          <a:lstStyle/>
          <a:p>
            <a:pPr>
              <a:lnSpc>
                <a:spcPts val="2520"/>
              </a:lnSpc>
            </a:pPr>
            <a:r>
              <a:rPr lang="en-US" sz="1800">
                <a:solidFill>
                  <a:srgbClr val="000000"/>
                </a:solidFill>
                <a:latin typeface="Montserrat Medium"/>
              </a:rPr>
              <a:t> Pemicu dalam tutorial ini adalah perubahan apa pun pada </a:t>
            </a:r>
            <a:r>
              <a:rPr lang="en-US" sz="1800">
                <a:solidFill>
                  <a:srgbClr val="000000"/>
                </a:solidFill>
                <a:latin typeface="Montserrat Medium"/>
              </a:rPr>
              <a:t>cabang utama repositori Anda, seperti dengan permintaan pull (PR). Saat dipicu, alur kerja membuat gambar Docker baru, mendorongnya ke Azure Container Registry, dan memperbarui aplikasi kontainer ke revisi baru menggunakan gambar baru.</a:t>
            </a:r>
          </a:p>
          <a:p>
            <a:pPr>
              <a:lnSpc>
                <a:spcPts val="2520"/>
              </a:lnSpc>
            </a:pPr>
          </a:p>
          <a:p>
            <a:pPr>
              <a:lnSpc>
                <a:spcPts val="2520"/>
              </a:lnSpc>
            </a:pPr>
            <a:r>
              <a:rPr lang="en-US" sz="1800">
                <a:solidFill>
                  <a:srgbClr val="000000"/>
                </a:solidFill>
                <a:latin typeface="Montserrat Medium"/>
              </a:rPr>
              <a:t>Langkah 1. </a:t>
            </a:r>
            <a:r>
              <a:rPr lang="en-US" sz="1800" u="sng">
                <a:solidFill>
                  <a:srgbClr val="000000"/>
                </a:solidFill>
                <a:latin typeface="Montserrat Medium"/>
                <a:hlinkClick r:id="rId2" tooltip="https://portal.azure.com/"/>
              </a:rPr>
              <a:t>Di portal Azure</a:t>
            </a:r>
            <a:r>
              <a:rPr lang="en-US" sz="1800">
                <a:solidFill>
                  <a:srgbClr val="000000"/>
                </a:solidFill>
                <a:latin typeface="Montserrat Medium"/>
              </a:rPr>
              <a:t>, buka Aplikasi Kontainer yang ingin Anda konfigurasi penyebaran berkelanjutannya dan pilih sumber daya penyebaran berkelanjutan.</a:t>
            </a:r>
          </a:p>
          <a:p>
            <a:pPr>
              <a:lnSpc>
                <a:spcPts val="2520"/>
              </a:lnSpc>
            </a:pPr>
            <a:r>
              <a:rPr lang="en-US" sz="1800">
                <a:solidFill>
                  <a:srgbClr val="000000"/>
                </a:solidFill>
                <a:latin typeface="Montserrat Medium"/>
              </a:rPr>
              <a:t>Langkah 2. Otorisasi Azure Container Apps untuk mengakses akun GitHub Anda.</a:t>
            </a:r>
          </a:p>
          <a:p>
            <a:pPr marL="388623" indent="-194312" lvl="1">
              <a:lnSpc>
                <a:spcPts val="2520"/>
              </a:lnSpc>
              <a:buFont typeface="Arial"/>
              <a:buChar char="•"/>
            </a:pPr>
            <a:r>
              <a:rPr lang="en-US" sz="1800">
                <a:solidFill>
                  <a:srgbClr val="000000"/>
                </a:solidFill>
                <a:latin typeface="Montserrat Medium"/>
              </a:rPr>
              <a:t>Pilih Masuk dengan GitHub.</a:t>
            </a:r>
          </a:p>
          <a:p>
            <a:pPr marL="388623" indent="-194312" lvl="1">
              <a:lnSpc>
                <a:spcPts val="2520"/>
              </a:lnSpc>
              <a:buFont typeface="Arial"/>
              <a:buChar char="•"/>
            </a:pPr>
            <a:r>
              <a:rPr lang="en-US" sz="1800">
                <a:solidFill>
                  <a:srgbClr val="000000"/>
                </a:solidFill>
                <a:latin typeface="Montserrat Medium"/>
              </a:rPr>
              <a:t>Di pop up otorisasi, pilih OtorisasiAppService.</a:t>
            </a:r>
          </a:p>
          <a:p>
            <a:pPr>
              <a:lnSpc>
                <a:spcPts val="2520"/>
              </a:lnSpc>
            </a:pPr>
          </a:p>
          <a:p>
            <a:pPr>
              <a:lnSpc>
                <a:spcPts val="2520"/>
              </a:lnSpc>
            </a:pPr>
            <a:r>
              <a:rPr lang="en-US" sz="1800">
                <a:solidFill>
                  <a:srgbClr val="000000"/>
                </a:solidFill>
                <a:latin typeface="Montserrat Medium"/>
              </a:rPr>
              <a:t>Langkah 3. Setelah masuk dengan GitHub, konfigurasikan detail penyebaran berkelanjutan.</a:t>
            </a:r>
          </a:p>
          <a:p>
            <a:pPr marL="388623" indent="-194312" lvl="1">
              <a:lnSpc>
                <a:spcPts val="2520"/>
              </a:lnSpc>
              <a:buFont typeface="Arial"/>
              <a:buChar char="•"/>
            </a:pPr>
            <a:r>
              <a:rPr lang="en-US" sz="1800">
                <a:solidFill>
                  <a:srgbClr val="000000"/>
                </a:solidFill>
                <a:latin typeface="Montserrat Medium"/>
              </a:rPr>
              <a:t>Organisasi → Gunakan nama pengguna GitHub Anda.</a:t>
            </a:r>
          </a:p>
          <a:p>
            <a:pPr>
              <a:lnSpc>
                <a:spcPts val="2520"/>
              </a:lnSpc>
            </a:pPr>
            <a:r>
              <a:rPr lang="en-US" sz="1800">
                <a:solidFill>
                  <a:srgbClr val="000000"/>
                </a:solidFill>
                <a:latin typeface="Montserrat Medium"/>
              </a:rPr>
              <a:t>.</a:t>
            </a:r>
          </a:p>
          <a:p>
            <a:pPr algn="l" marL="0" indent="0" lvl="0">
              <a:lnSpc>
                <a:spcPts val="2520"/>
              </a:lnSpc>
              <a:spcBef>
                <a:spcPct val="0"/>
              </a:spcBef>
            </a:pPr>
          </a:p>
        </p:txBody>
      </p:sp>
      <p:sp>
        <p:nvSpPr>
          <p:cNvPr name="TextBox 6" id="6"/>
          <p:cNvSpPr txBox="true"/>
          <p:nvPr/>
        </p:nvSpPr>
        <p:spPr>
          <a:xfrm rot="0">
            <a:off x="1378657" y="1271816"/>
            <a:ext cx="8688621" cy="1186433"/>
          </a:xfrm>
          <a:prstGeom prst="rect">
            <a:avLst/>
          </a:prstGeom>
        </p:spPr>
        <p:txBody>
          <a:bodyPr anchor="t" rtlCol="false" tIns="0" lIns="0" bIns="0" rIns="0">
            <a:spAutoFit/>
          </a:bodyPr>
          <a:lstStyle/>
          <a:p>
            <a:pPr marL="0" indent="0" lvl="0">
              <a:lnSpc>
                <a:spcPts val="4773"/>
              </a:lnSpc>
            </a:pPr>
            <a:r>
              <a:rPr lang="en-US" sz="3700">
                <a:solidFill>
                  <a:srgbClr val="C6B9AB"/>
                </a:solidFill>
                <a:latin typeface="Montserrat Heavy"/>
              </a:rPr>
              <a:t>Langkah dalam konfigurasi CI / CD Dalam python</a:t>
            </a:r>
          </a:p>
        </p:txBody>
      </p:sp>
      <p:sp>
        <p:nvSpPr>
          <p:cNvPr name="TextBox 7" id="7"/>
          <p:cNvSpPr txBox="true"/>
          <p:nvPr/>
        </p:nvSpPr>
        <p:spPr>
          <a:xfrm rot="0">
            <a:off x="9144000" y="2420149"/>
            <a:ext cx="6866403" cy="6278880"/>
          </a:xfrm>
          <a:prstGeom prst="rect">
            <a:avLst/>
          </a:prstGeom>
        </p:spPr>
        <p:txBody>
          <a:bodyPr anchor="t" rtlCol="false" tIns="0" lIns="0" bIns="0" rIns="0">
            <a:spAutoFit/>
          </a:bodyPr>
          <a:lstStyle/>
          <a:p>
            <a:pPr marL="388623" indent="-194312" lvl="1">
              <a:lnSpc>
                <a:spcPts val="2520"/>
              </a:lnSpc>
              <a:buFont typeface="Arial"/>
              <a:buChar char="•"/>
            </a:pPr>
            <a:r>
              <a:rPr lang="en-US" sz="1800">
                <a:solidFill>
                  <a:srgbClr val="000000"/>
                </a:solidFill>
                <a:latin typeface="Montserrat Medium"/>
              </a:rPr>
              <a:t>Repositori → Pilih fork aplikasi sampel. (Jika Anda awalnya mengunduh kode sampel ke lingkungan pengembang Anda, dorong repositori ke GitHub.)</a:t>
            </a:r>
          </a:p>
          <a:p>
            <a:pPr marL="388623" indent="-194312" lvl="1">
              <a:lnSpc>
                <a:spcPts val="2520"/>
              </a:lnSpc>
              <a:buFont typeface="Arial"/>
              <a:buChar char="•"/>
            </a:pPr>
            <a:r>
              <a:rPr lang="en-US" sz="1800">
                <a:solidFill>
                  <a:srgbClr val="000000"/>
                </a:solidFill>
                <a:latin typeface="Montserrat Medium"/>
              </a:rPr>
              <a:t>Cabang → Pilih utama.</a:t>
            </a:r>
          </a:p>
          <a:p>
            <a:pPr marL="388623" indent="-194312" lvl="1">
              <a:lnSpc>
                <a:spcPts val="2520"/>
              </a:lnSpc>
              <a:buFont typeface="Arial"/>
              <a:buChar char="•"/>
            </a:pPr>
            <a:r>
              <a:rPr lang="en-US" sz="1800">
                <a:solidFill>
                  <a:srgbClr val="000000"/>
                </a:solidFill>
                <a:latin typeface="Montserrat Medium"/>
              </a:rPr>
              <a:t>Sumber repositori → Pilih Azure Container Registry.</a:t>
            </a:r>
          </a:p>
          <a:p>
            <a:pPr marL="388623" indent="-194312" lvl="1">
              <a:lnSpc>
                <a:spcPts val="2520"/>
              </a:lnSpc>
              <a:buFont typeface="Arial"/>
              <a:buChar char="•"/>
            </a:pPr>
            <a:r>
              <a:rPr lang="en-US" sz="1800">
                <a:solidFill>
                  <a:srgbClr val="000000"/>
                </a:solidFill>
                <a:latin typeface="Montserrat Medium"/>
              </a:rPr>
              <a:t>Registri → Pilih Azure Container Registry yang Anda buat sebelumnya dalam tutorial.</a:t>
            </a:r>
          </a:p>
          <a:p>
            <a:pPr marL="388623" indent="-194312" lvl="1">
              <a:lnSpc>
                <a:spcPts val="2520"/>
              </a:lnSpc>
              <a:buFont typeface="Arial"/>
              <a:buChar char="•"/>
            </a:pPr>
            <a:r>
              <a:rPr lang="en-US" sz="1800">
                <a:solidFill>
                  <a:srgbClr val="000000"/>
                </a:solidFill>
                <a:latin typeface="Montserrat Medium"/>
              </a:rPr>
              <a:t>Gambar → Pilih nama gambar Docker. Jika Anda mengikuti tutorial, itu adalah "python-container-app".</a:t>
            </a:r>
          </a:p>
          <a:p>
            <a:pPr marL="388623" indent="-194312" lvl="1">
              <a:lnSpc>
                <a:spcPts val="2520"/>
              </a:lnSpc>
              <a:buFont typeface="Arial"/>
              <a:buChar char="•"/>
            </a:pPr>
            <a:r>
              <a:rPr lang="en-US" sz="1800">
                <a:solidFill>
                  <a:srgbClr val="000000"/>
                </a:solidFill>
                <a:latin typeface="Montserrat Medium"/>
              </a:rPr>
              <a:t>Perwakilan layanan → Biarkan Buat baru dan biarkan proses pembuatan membuat perwakilan layanan baru.</a:t>
            </a:r>
          </a:p>
          <a:p>
            <a:pPr>
              <a:lnSpc>
                <a:spcPts val="2520"/>
              </a:lnSpc>
            </a:pPr>
            <a:r>
              <a:rPr lang="en-US" sz="1800">
                <a:solidFill>
                  <a:srgbClr val="000000"/>
                </a:solidFill>
                <a:latin typeface="Montserrat Medium"/>
              </a:rPr>
              <a:t>Pilih Mulai penyebaran berkelanjutan untuk menyelesaikan konfigurasi.</a:t>
            </a:r>
          </a:p>
          <a:p>
            <a:pPr>
              <a:lnSpc>
                <a:spcPts val="2520"/>
              </a:lnSpc>
            </a:pPr>
          </a:p>
          <a:p>
            <a:pPr>
              <a:lnSpc>
                <a:spcPts val="2520"/>
              </a:lnSpc>
            </a:pPr>
            <a:r>
              <a:rPr lang="en-US" sz="1800">
                <a:solidFill>
                  <a:srgbClr val="000000"/>
                </a:solidFill>
                <a:latin typeface="Montserrat Semi-Bold"/>
              </a:rPr>
              <a:t>Langkah 4.</a:t>
            </a:r>
            <a:r>
              <a:rPr lang="en-US" sz="1800">
                <a:solidFill>
                  <a:srgbClr val="000000"/>
                </a:solidFill>
                <a:latin typeface="Montserrat"/>
              </a:rPr>
              <a:t> Tinjau informasi penyebaran berkelanjutan.</a:t>
            </a:r>
          </a:p>
          <a:p>
            <a:pPr>
              <a:lnSpc>
                <a:spcPts val="2520"/>
              </a:lnSpc>
            </a:pPr>
            <a:r>
              <a:rPr lang="en-US" sz="1800">
                <a:solidFill>
                  <a:srgbClr val="000000"/>
                </a:solidFill>
                <a:latin typeface="Montserrat"/>
              </a:rPr>
              <a:t>Setelah penyebaran berkelanjutan dikonfigurasi, Anda dapat menemukan tautan ke file alur kerja GitHub Actions yang dibuat. Azure Container Apps memeriksa file ke repositori Anda.</a:t>
            </a:r>
          </a:p>
          <a:p>
            <a:pPr algn="l" marL="0" indent="0" lvl="0">
              <a:lnSpc>
                <a:spcPts val="252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6B9AB"/>
        </a:solidFill>
      </p:bgPr>
    </p:bg>
    <p:spTree>
      <p:nvGrpSpPr>
        <p:cNvPr id="1" name=""/>
        <p:cNvGrpSpPr/>
        <p:nvPr/>
      </p:nvGrpSpPr>
      <p:grpSpPr>
        <a:xfrm>
          <a:off x="0" y="0"/>
          <a:ext cx="0" cy="0"/>
          <a:chOff x="0" y="0"/>
          <a:chExt cx="0" cy="0"/>
        </a:xfrm>
      </p:grpSpPr>
      <p:grpSp>
        <p:nvGrpSpPr>
          <p:cNvPr name="Group 2" id="2"/>
          <p:cNvGrpSpPr/>
          <p:nvPr/>
        </p:nvGrpSpPr>
        <p:grpSpPr>
          <a:xfrm rot="-5400000">
            <a:off x="5032647" y="-3213699"/>
            <a:ext cx="8706504" cy="16714399"/>
            <a:chOff x="0" y="0"/>
            <a:chExt cx="2983491" cy="5727586"/>
          </a:xfrm>
        </p:grpSpPr>
        <p:sp>
          <p:nvSpPr>
            <p:cNvPr name="Freeform 3" id="3"/>
            <p:cNvSpPr/>
            <p:nvPr/>
          </p:nvSpPr>
          <p:spPr>
            <a:xfrm flipH="false" flipV="false" rot="0">
              <a:off x="0" y="0"/>
              <a:ext cx="2983491" cy="5727586"/>
            </a:xfrm>
            <a:custGeom>
              <a:avLst/>
              <a:gdLst/>
              <a:ahLst/>
              <a:cxnLst/>
              <a:rect r="r" b="b" t="t" l="l"/>
              <a:pathLst>
                <a:path h="5727586" w="2983491">
                  <a:moveTo>
                    <a:pt x="6224" y="0"/>
                  </a:moveTo>
                  <a:lnTo>
                    <a:pt x="2977266" y="0"/>
                  </a:lnTo>
                  <a:cubicBezTo>
                    <a:pt x="2978917" y="0"/>
                    <a:pt x="2980500" y="656"/>
                    <a:pt x="2981668" y="1823"/>
                  </a:cubicBezTo>
                  <a:cubicBezTo>
                    <a:pt x="2982835" y="2990"/>
                    <a:pt x="2983491" y="4574"/>
                    <a:pt x="2983491" y="6224"/>
                  </a:cubicBezTo>
                  <a:lnTo>
                    <a:pt x="2983491" y="5721362"/>
                  </a:lnTo>
                  <a:cubicBezTo>
                    <a:pt x="2983491" y="5724799"/>
                    <a:pt x="2980704" y="5727586"/>
                    <a:pt x="2977266" y="5727586"/>
                  </a:cubicBezTo>
                  <a:lnTo>
                    <a:pt x="6224" y="5727586"/>
                  </a:lnTo>
                  <a:cubicBezTo>
                    <a:pt x="4574" y="5727586"/>
                    <a:pt x="2990" y="5726930"/>
                    <a:pt x="1823" y="5725763"/>
                  </a:cubicBezTo>
                  <a:cubicBezTo>
                    <a:pt x="656" y="5724596"/>
                    <a:pt x="0" y="5723012"/>
                    <a:pt x="0" y="5721362"/>
                  </a:cubicBezTo>
                  <a:lnTo>
                    <a:pt x="0" y="6224"/>
                  </a:lnTo>
                  <a:cubicBezTo>
                    <a:pt x="0" y="4574"/>
                    <a:pt x="656" y="2990"/>
                    <a:pt x="1823" y="1823"/>
                  </a:cubicBezTo>
                  <a:cubicBezTo>
                    <a:pt x="2990" y="656"/>
                    <a:pt x="4574" y="0"/>
                    <a:pt x="6224" y="0"/>
                  </a:cubicBezTo>
                  <a:close/>
                </a:path>
              </a:pathLst>
            </a:custGeom>
            <a:solidFill>
              <a:srgbClr val="F5F4F2"/>
            </a:solidFill>
            <a:ln w="9525" cap="sq">
              <a:solidFill>
                <a:srgbClr val="474747"/>
              </a:solidFill>
              <a:prstDash val="solid"/>
              <a:miter/>
            </a:ln>
          </p:spPr>
        </p:sp>
        <p:sp>
          <p:nvSpPr>
            <p:cNvPr name="TextBox 4" id="4"/>
            <p:cNvSpPr txBox="true"/>
            <p:nvPr/>
          </p:nvSpPr>
          <p:spPr>
            <a:xfrm>
              <a:off x="0" y="-19050"/>
              <a:ext cx="2983491" cy="5746636"/>
            </a:xfrm>
            <a:prstGeom prst="rect">
              <a:avLst/>
            </a:prstGeom>
          </p:spPr>
          <p:txBody>
            <a:bodyPr anchor="ctr" rtlCol="false" tIns="26060" lIns="26060" bIns="26060" rIns="26060"/>
            <a:lstStyle/>
            <a:p>
              <a:pPr algn="ctr" marL="0" indent="0" lvl="0">
                <a:lnSpc>
                  <a:spcPts val="1288"/>
                </a:lnSpc>
                <a:spcBef>
                  <a:spcPct val="0"/>
                </a:spcBef>
              </a:pPr>
            </a:p>
          </p:txBody>
        </p:sp>
      </p:grpSp>
      <p:sp>
        <p:nvSpPr>
          <p:cNvPr name="TextBox 5" id="5"/>
          <p:cNvSpPr txBox="true"/>
          <p:nvPr/>
        </p:nvSpPr>
        <p:spPr>
          <a:xfrm rot="0">
            <a:off x="1378657" y="2681004"/>
            <a:ext cx="15388967" cy="4929505"/>
          </a:xfrm>
          <a:prstGeom prst="rect">
            <a:avLst/>
          </a:prstGeom>
        </p:spPr>
        <p:txBody>
          <a:bodyPr anchor="t" rtlCol="false" tIns="0" lIns="0" bIns="0" rIns="0">
            <a:spAutoFit/>
          </a:bodyPr>
          <a:lstStyle/>
          <a:p>
            <a:pPr>
              <a:lnSpc>
                <a:spcPts val="3919"/>
              </a:lnSpc>
            </a:pPr>
            <a:r>
              <a:rPr lang="en-US" sz="2799">
                <a:solidFill>
                  <a:srgbClr val="000000"/>
                </a:solidFill>
                <a:latin typeface="Montserrat Medium"/>
              </a:rPr>
              <a:t>Dalam konfigurasi penyebaran berkelanjutan, </a:t>
            </a:r>
            <a:r>
              <a:rPr lang="en-US" sz="2799" u="sng">
                <a:solidFill>
                  <a:srgbClr val="000000"/>
                </a:solidFill>
                <a:latin typeface="Montserrat Medium"/>
                <a:hlinkClick r:id="rId2" tooltip="https://learn.microsoft.com/id-id/azure/active-directory/fundamentals/service-accounts-principal"/>
              </a:rPr>
              <a:t>perwakilan</a:t>
            </a:r>
            <a:r>
              <a:rPr lang="en-US" sz="2799">
                <a:solidFill>
                  <a:srgbClr val="000000"/>
                </a:solidFill>
                <a:latin typeface="Montserrat Medium"/>
              </a:rPr>
              <a:t> layanan digunakan untuk mengaktifkan GitHub Actions untuk mengakses dan memodifikasi sumber daya Azure. Akses ke sumber daya dibatasi oleh peran yang ditetapkan ke perwakilan layanan. Perwakilan layanan diberi peran Kontributor</a:t>
            </a:r>
            <a:r>
              <a:rPr lang="en-US" sz="2799" u="sng">
                <a:solidFill>
                  <a:srgbClr val="000000"/>
                </a:solidFill>
                <a:latin typeface="Montserrat Medium"/>
                <a:hlinkClick r:id="rId3" tooltip="https://learn.microsoft.com/id-id/azure/role-based-access-control/built-in-roles#general"/>
              </a:rPr>
              <a:t> bawaan </a:t>
            </a:r>
            <a:r>
              <a:rPr lang="en-US" sz="2799">
                <a:solidFill>
                  <a:srgbClr val="000000"/>
                </a:solidFill>
                <a:latin typeface="Montserrat Medium"/>
              </a:rPr>
              <a:t>pada grup sumber daya yang berisi aplikasi kontainer.</a:t>
            </a:r>
          </a:p>
          <a:p>
            <a:pPr>
              <a:lnSpc>
                <a:spcPts val="3919"/>
              </a:lnSpc>
            </a:pPr>
            <a:r>
              <a:rPr lang="en-US" sz="2799">
                <a:solidFill>
                  <a:srgbClr val="000000"/>
                </a:solidFill>
                <a:latin typeface="Montserrat Medium"/>
              </a:rPr>
              <a:t>Jika Anda mengikuti langkah-langkah untuk portal, perwakilan layanan secara otomatis dibuat untuk Anda. Jika Anda mengikuti langkah-langkah untuk Azure CLI, Anda secara eksplisit membuat perwakilan layanan terlebih dahulu sebelum mengonfigurasi penyebaran berkelanjutan.</a:t>
            </a:r>
          </a:p>
          <a:p>
            <a:pPr algn="l" marL="0" indent="0" lvl="0">
              <a:lnSpc>
                <a:spcPts val="3919"/>
              </a:lnSpc>
              <a:spcBef>
                <a:spcPct val="0"/>
              </a:spcBef>
            </a:pPr>
          </a:p>
        </p:txBody>
      </p:sp>
      <p:sp>
        <p:nvSpPr>
          <p:cNvPr name="TextBox 6" id="6"/>
          <p:cNvSpPr txBox="true"/>
          <p:nvPr/>
        </p:nvSpPr>
        <p:spPr>
          <a:xfrm rot="0">
            <a:off x="1378657" y="1271816"/>
            <a:ext cx="8688621" cy="1186433"/>
          </a:xfrm>
          <a:prstGeom prst="rect">
            <a:avLst/>
          </a:prstGeom>
        </p:spPr>
        <p:txBody>
          <a:bodyPr anchor="t" rtlCol="false" tIns="0" lIns="0" bIns="0" rIns="0">
            <a:spAutoFit/>
          </a:bodyPr>
          <a:lstStyle/>
          <a:p>
            <a:pPr marL="0" indent="0" lvl="0">
              <a:lnSpc>
                <a:spcPts val="4773"/>
              </a:lnSpc>
            </a:pPr>
            <a:r>
              <a:rPr lang="en-US" sz="3700">
                <a:solidFill>
                  <a:srgbClr val="C6B9AB"/>
                </a:solidFill>
                <a:latin typeface="Montserrat Heavy"/>
              </a:rPr>
              <a:t>Langkah dalam konfigurasi CI / CD Dalam python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6251033" y="-244535"/>
            <a:ext cx="5785935" cy="10776070"/>
            <a:chOff x="0" y="0"/>
            <a:chExt cx="1982688" cy="3692677"/>
          </a:xfrm>
        </p:grpSpPr>
        <p:sp>
          <p:nvSpPr>
            <p:cNvPr name="Freeform 4" id="4"/>
            <p:cNvSpPr/>
            <p:nvPr/>
          </p:nvSpPr>
          <p:spPr>
            <a:xfrm flipH="false" flipV="false" rot="0">
              <a:off x="0" y="0"/>
              <a:ext cx="1982688" cy="3692677"/>
            </a:xfrm>
            <a:custGeom>
              <a:avLst/>
              <a:gdLst/>
              <a:ahLst/>
              <a:cxnLst/>
              <a:rect r="r" b="b" t="t" l="l"/>
              <a:pathLst>
                <a:path h="3692677" w="1982688">
                  <a:moveTo>
                    <a:pt x="9366" y="0"/>
                  </a:moveTo>
                  <a:lnTo>
                    <a:pt x="1973322" y="0"/>
                  </a:lnTo>
                  <a:cubicBezTo>
                    <a:pt x="1975806" y="0"/>
                    <a:pt x="1978188" y="987"/>
                    <a:pt x="1979945" y="2743"/>
                  </a:cubicBezTo>
                  <a:cubicBezTo>
                    <a:pt x="1981701" y="4500"/>
                    <a:pt x="1982688" y="6882"/>
                    <a:pt x="1982688" y="9366"/>
                  </a:cubicBezTo>
                  <a:lnTo>
                    <a:pt x="1982688" y="3683310"/>
                  </a:lnTo>
                  <a:cubicBezTo>
                    <a:pt x="1982688" y="3685795"/>
                    <a:pt x="1981701" y="3688177"/>
                    <a:pt x="1979945" y="3689934"/>
                  </a:cubicBezTo>
                  <a:cubicBezTo>
                    <a:pt x="1978188" y="3691690"/>
                    <a:pt x="1975806" y="3692677"/>
                    <a:pt x="1973322" y="3692677"/>
                  </a:cubicBezTo>
                  <a:lnTo>
                    <a:pt x="9366" y="3692677"/>
                  </a:lnTo>
                  <a:cubicBezTo>
                    <a:pt x="6882" y="3692677"/>
                    <a:pt x="4500" y="3691690"/>
                    <a:pt x="2743" y="3689934"/>
                  </a:cubicBezTo>
                  <a:cubicBezTo>
                    <a:pt x="987" y="3688177"/>
                    <a:pt x="0" y="3685795"/>
                    <a:pt x="0" y="3683310"/>
                  </a:cubicBezTo>
                  <a:lnTo>
                    <a:pt x="0" y="9366"/>
                  </a:lnTo>
                  <a:cubicBezTo>
                    <a:pt x="0" y="6882"/>
                    <a:pt x="987" y="4500"/>
                    <a:pt x="2743" y="2743"/>
                  </a:cubicBezTo>
                  <a:cubicBezTo>
                    <a:pt x="4500" y="987"/>
                    <a:pt x="6882" y="0"/>
                    <a:pt x="9366" y="0"/>
                  </a:cubicBezTo>
                  <a:close/>
                </a:path>
              </a:pathLst>
            </a:custGeom>
            <a:solidFill>
              <a:srgbClr val="F5F4F2"/>
            </a:solidFill>
            <a:ln w="9525" cap="sq">
              <a:solidFill>
                <a:srgbClr val="474747"/>
              </a:solidFill>
              <a:prstDash val="solid"/>
              <a:miter/>
            </a:ln>
          </p:spPr>
        </p:sp>
        <p:sp>
          <p:nvSpPr>
            <p:cNvPr name="TextBox 5" id="5"/>
            <p:cNvSpPr txBox="true"/>
            <p:nvPr/>
          </p:nvSpPr>
          <p:spPr>
            <a:xfrm>
              <a:off x="0" y="-19050"/>
              <a:ext cx="1982688" cy="3711727"/>
            </a:xfrm>
            <a:prstGeom prst="rect">
              <a:avLst/>
            </a:prstGeom>
          </p:spPr>
          <p:txBody>
            <a:bodyPr anchor="ctr" rtlCol="false" tIns="26060" lIns="26060" bIns="26060" rIns="26060"/>
            <a:lstStyle/>
            <a:p>
              <a:pPr algn="ctr" marL="0" indent="0" lvl="0">
                <a:lnSpc>
                  <a:spcPts val="1288"/>
                </a:lnSpc>
                <a:spcBef>
                  <a:spcPct val="0"/>
                </a:spcBef>
              </a:pPr>
            </a:p>
          </p:txBody>
        </p:sp>
      </p:grpSp>
      <p:sp>
        <p:nvSpPr>
          <p:cNvPr name="TextBox 6" id="6"/>
          <p:cNvSpPr txBox="true"/>
          <p:nvPr/>
        </p:nvSpPr>
        <p:spPr>
          <a:xfrm rot="0">
            <a:off x="4859622" y="3310114"/>
            <a:ext cx="8568755" cy="3857272"/>
          </a:xfrm>
          <a:prstGeom prst="rect">
            <a:avLst/>
          </a:prstGeom>
        </p:spPr>
        <p:txBody>
          <a:bodyPr anchor="t" rtlCol="false" tIns="0" lIns="0" bIns="0" rIns="0">
            <a:spAutoFit/>
          </a:bodyPr>
          <a:lstStyle/>
          <a:p>
            <a:pPr algn="ctr">
              <a:lnSpc>
                <a:spcPts val="14982"/>
              </a:lnSpc>
            </a:pPr>
            <a:r>
              <a:rPr lang="en-US" sz="14133">
                <a:solidFill>
                  <a:srgbClr val="C9B9A1"/>
                </a:solidFill>
                <a:latin typeface="Montserrat Heavy"/>
              </a:rPr>
              <a:t>Thank</a:t>
            </a:r>
          </a:p>
          <a:p>
            <a:pPr algn="ctr">
              <a:lnSpc>
                <a:spcPts val="14982"/>
              </a:lnSpc>
            </a:pPr>
            <a:r>
              <a:rPr lang="en-US" sz="14133">
                <a:solidFill>
                  <a:srgbClr val="C9B9A1"/>
                </a:solidFill>
                <a:latin typeface="Montserrat Heavy"/>
              </a:rPr>
              <a:t>you</a:t>
            </a:r>
          </a:p>
        </p:txBody>
      </p:sp>
      <p:sp>
        <p:nvSpPr>
          <p:cNvPr name="Freeform 7" id="7"/>
          <p:cNvSpPr/>
          <p:nvPr/>
        </p:nvSpPr>
        <p:spPr>
          <a:xfrm flipH="false" flipV="false" rot="2828679">
            <a:off x="12802751" y="1937115"/>
            <a:ext cx="665559" cy="626836"/>
          </a:xfrm>
          <a:custGeom>
            <a:avLst/>
            <a:gdLst/>
            <a:ahLst/>
            <a:cxnLst/>
            <a:rect r="r" b="b" t="t" l="l"/>
            <a:pathLst>
              <a:path h="626836" w="665559">
                <a:moveTo>
                  <a:pt x="0" y="0"/>
                </a:moveTo>
                <a:lnTo>
                  <a:pt x="665559" y="0"/>
                </a:lnTo>
                <a:lnTo>
                  <a:pt x="665559" y="626835"/>
                </a:lnTo>
                <a:lnTo>
                  <a:pt x="0" y="6268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935929" y="5458810"/>
            <a:ext cx="2594808" cy="3253678"/>
          </a:xfrm>
          <a:custGeom>
            <a:avLst/>
            <a:gdLst/>
            <a:ahLst/>
            <a:cxnLst/>
            <a:rect r="r" b="b" t="t" l="l"/>
            <a:pathLst>
              <a:path h="3253678" w="2594808">
                <a:moveTo>
                  <a:pt x="0" y="0"/>
                </a:moveTo>
                <a:lnTo>
                  <a:pt x="2594808" y="0"/>
                </a:lnTo>
                <a:lnTo>
                  <a:pt x="2594808" y="3253678"/>
                </a:lnTo>
                <a:lnTo>
                  <a:pt x="0" y="32536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766019" y="1643588"/>
            <a:ext cx="1979891" cy="2788579"/>
          </a:xfrm>
          <a:custGeom>
            <a:avLst/>
            <a:gdLst/>
            <a:ahLst/>
            <a:cxnLst/>
            <a:rect r="r" b="b" t="t" l="l"/>
            <a:pathLst>
              <a:path h="2788579" w="1979891">
                <a:moveTo>
                  <a:pt x="0" y="0"/>
                </a:moveTo>
                <a:lnTo>
                  <a:pt x="1979891" y="0"/>
                </a:lnTo>
                <a:lnTo>
                  <a:pt x="1979891" y="2788578"/>
                </a:lnTo>
                <a:lnTo>
                  <a:pt x="0" y="27885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6481654" y="-1830633"/>
            <a:ext cx="8779803" cy="13874968"/>
            <a:chOff x="0" y="0"/>
            <a:chExt cx="3008608" cy="4754587"/>
          </a:xfrm>
        </p:grpSpPr>
        <p:sp>
          <p:nvSpPr>
            <p:cNvPr name="Freeform 4" id="4"/>
            <p:cNvSpPr/>
            <p:nvPr/>
          </p:nvSpPr>
          <p:spPr>
            <a:xfrm flipH="false" flipV="false" rot="0">
              <a:off x="0" y="0"/>
              <a:ext cx="3008608" cy="4754587"/>
            </a:xfrm>
            <a:custGeom>
              <a:avLst/>
              <a:gdLst/>
              <a:ahLst/>
              <a:cxnLst/>
              <a:rect r="r" b="b" t="t" l="l"/>
              <a:pathLst>
                <a:path h="4754587" w="3008608">
                  <a:moveTo>
                    <a:pt x="6173" y="0"/>
                  </a:moveTo>
                  <a:lnTo>
                    <a:pt x="3002436" y="0"/>
                  </a:lnTo>
                  <a:cubicBezTo>
                    <a:pt x="3005845" y="0"/>
                    <a:pt x="3008608" y="2764"/>
                    <a:pt x="3008608" y="6173"/>
                  </a:cubicBezTo>
                  <a:lnTo>
                    <a:pt x="3008608" y="4748415"/>
                  </a:lnTo>
                  <a:cubicBezTo>
                    <a:pt x="3008608" y="4750052"/>
                    <a:pt x="3007958" y="4751622"/>
                    <a:pt x="3006800" y="4752779"/>
                  </a:cubicBezTo>
                  <a:cubicBezTo>
                    <a:pt x="3005643" y="4753937"/>
                    <a:pt x="3004073" y="4754587"/>
                    <a:pt x="3002436" y="4754587"/>
                  </a:cubicBezTo>
                  <a:lnTo>
                    <a:pt x="6173" y="4754587"/>
                  </a:lnTo>
                  <a:cubicBezTo>
                    <a:pt x="4535" y="4754587"/>
                    <a:pt x="2965" y="4753937"/>
                    <a:pt x="1808" y="4752779"/>
                  </a:cubicBezTo>
                  <a:cubicBezTo>
                    <a:pt x="650" y="4751622"/>
                    <a:pt x="0" y="4750052"/>
                    <a:pt x="0" y="4748415"/>
                  </a:cubicBezTo>
                  <a:lnTo>
                    <a:pt x="0" y="6173"/>
                  </a:lnTo>
                  <a:cubicBezTo>
                    <a:pt x="0" y="4535"/>
                    <a:pt x="650" y="2965"/>
                    <a:pt x="1808" y="1808"/>
                  </a:cubicBezTo>
                  <a:cubicBezTo>
                    <a:pt x="2965" y="650"/>
                    <a:pt x="4535" y="0"/>
                    <a:pt x="6173" y="0"/>
                  </a:cubicBezTo>
                  <a:close/>
                </a:path>
              </a:pathLst>
            </a:custGeom>
            <a:solidFill>
              <a:srgbClr val="F5F4F2"/>
            </a:solidFill>
            <a:ln w="9525" cap="sq">
              <a:solidFill>
                <a:srgbClr val="474747"/>
              </a:solidFill>
              <a:prstDash val="solid"/>
              <a:miter/>
            </a:ln>
          </p:spPr>
        </p:sp>
        <p:sp>
          <p:nvSpPr>
            <p:cNvPr name="TextBox 5" id="5"/>
            <p:cNvSpPr txBox="true"/>
            <p:nvPr/>
          </p:nvSpPr>
          <p:spPr>
            <a:xfrm>
              <a:off x="0" y="-19050"/>
              <a:ext cx="3008608" cy="4773637"/>
            </a:xfrm>
            <a:prstGeom prst="rect">
              <a:avLst/>
            </a:prstGeom>
          </p:spPr>
          <p:txBody>
            <a:bodyPr anchor="ctr" rtlCol="false" tIns="26060" lIns="26060" bIns="26060" rIns="26060"/>
            <a:lstStyle/>
            <a:p>
              <a:pPr algn="ctr" marL="0" indent="0" lvl="0">
                <a:lnSpc>
                  <a:spcPts val="1288"/>
                </a:lnSpc>
                <a:spcBef>
                  <a:spcPct val="0"/>
                </a:spcBef>
              </a:pPr>
            </a:p>
          </p:txBody>
        </p:sp>
      </p:grpSp>
      <p:sp>
        <p:nvSpPr>
          <p:cNvPr name="TextBox 6" id="6"/>
          <p:cNvSpPr txBox="true"/>
          <p:nvPr/>
        </p:nvSpPr>
        <p:spPr>
          <a:xfrm rot="0">
            <a:off x="4370088" y="1293063"/>
            <a:ext cx="12889212" cy="1165503"/>
          </a:xfrm>
          <a:prstGeom prst="rect">
            <a:avLst/>
          </a:prstGeom>
        </p:spPr>
        <p:txBody>
          <a:bodyPr anchor="t" rtlCol="false" tIns="0" lIns="0" bIns="0" rIns="0">
            <a:spAutoFit/>
          </a:bodyPr>
          <a:lstStyle/>
          <a:p>
            <a:pPr marL="0" indent="0" lvl="0">
              <a:lnSpc>
                <a:spcPts val="4598"/>
              </a:lnSpc>
              <a:spcBef>
                <a:spcPct val="0"/>
              </a:spcBef>
            </a:pPr>
            <a:r>
              <a:rPr lang="en-US" sz="4338">
                <a:solidFill>
                  <a:srgbClr val="C9B9A1"/>
                </a:solidFill>
                <a:latin typeface="Montserrat Heavy"/>
              </a:rPr>
              <a:t>Whitebox Testing dan Unit Test dalam   Python</a:t>
            </a:r>
          </a:p>
        </p:txBody>
      </p:sp>
      <p:sp>
        <p:nvSpPr>
          <p:cNvPr name="TextBox 7" id="7"/>
          <p:cNvSpPr txBox="true"/>
          <p:nvPr/>
        </p:nvSpPr>
        <p:spPr>
          <a:xfrm rot="0">
            <a:off x="4370088" y="3486117"/>
            <a:ext cx="11097145" cy="5690052"/>
          </a:xfrm>
          <a:prstGeom prst="rect">
            <a:avLst/>
          </a:prstGeom>
        </p:spPr>
        <p:txBody>
          <a:bodyPr anchor="t" rtlCol="false" tIns="0" lIns="0" bIns="0" rIns="0">
            <a:spAutoFit/>
          </a:bodyPr>
          <a:lstStyle/>
          <a:p>
            <a:pPr>
              <a:lnSpc>
                <a:spcPts val="4525"/>
              </a:lnSpc>
              <a:spcBef>
                <a:spcPct val="0"/>
              </a:spcBef>
            </a:pPr>
            <a:r>
              <a:rPr lang="en-US" sz="3232">
                <a:solidFill>
                  <a:srgbClr val="000000"/>
                </a:solidFill>
                <a:latin typeface="Montserrat Bold Italics"/>
              </a:rPr>
              <a:t>Whitebox Testing</a:t>
            </a:r>
            <a:r>
              <a:rPr lang="en-US" sz="3232">
                <a:solidFill>
                  <a:srgbClr val="000000"/>
                </a:solidFill>
                <a:latin typeface="Montserrat Medium"/>
              </a:rPr>
              <a:t> adalah  suatu pengujian oleh software atau aplikasi dengan melihat modul untuk menganalisis kode program ada yang salah atau tidak. Bila suatu modul yang diproduksi tidak memenuhi syarat, kode akan dikompilasi ulang dan periksa lagi hingga mencapai apa yang diharapkan dalam arti bahwa white box testing menguji dengan cara melihat pure code dari suatu perangkat lunak atau aplikasi yang diuji tanpa mempedulikan tampilan atau UI dari aplikasi tersebut.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4685839" y="-3626449"/>
            <a:ext cx="8779803" cy="17466599"/>
            <a:chOff x="0" y="0"/>
            <a:chExt cx="3008608" cy="5985345"/>
          </a:xfrm>
        </p:grpSpPr>
        <p:sp>
          <p:nvSpPr>
            <p:cNvPr name="Freeform 4" id="4"/>
            <p:cNvSpPr/>
            <p:nvPr/>
          </p:nvSpPr>
          <p:spPr>
            <a:xfrm flipH="false" flipV="false" rot="0">
              <a:off x="0" y="0"/>
              <a:ext cx="3008608" cy="5985346"/>
            </a:xfrm>
            <a:custGeom>
              <a:avLst/>
              <a:gdLst/>
              <a:ahLst/>
              <a:cxnLst/>
              <a:rect r="r" b="b" t="t" l="l"/>
              <a:pathLst>
                <a:path h="5985346" w="3008608">
                  <a:moveTo>
                    <a:pt x="6173" y="0"/>
                  </a:moveTo>
                  <a:lnTo>
                    <a:pt x="3002436" y="0"/>
                  </a:lnTo>
                  <a:cubicBezTo>
                    <a:pt x="3005845" y="0"/>
                    <a:pt x="3008608" y="2764"/>
                    <a:pt x="3008608" y="6173"/>
                  </a:cubicBezTo>
                  <a:lnTo>
                    <a:pt x="3008608" y="5979173"/>
                  </a:lnTo>
                  <a:cubicBezTo>
                    <a:pt x="3008608" y="5980810"/>
                    <a:pt x="3007958" y="5982380"/>
                    <a:pt x="3006800" y="5983537"/>
                  </a:cubicBezTo>
                  <a:cubicBezTo>
                    <a:pt x="3005643" y="5984695"/>
                    <a:pt x="3004073" y="5985346"/>
                    <a:pt x="3002436" y="5985346"/>
                  </a:cubicBezTo>
                  <a:lnTo>
                    <a:pt x="6173" y="5985346"/>
                  </a:lnTo>
                  <a:cubicBezTo>
                    <a:pt x="4535" y="5985346"/>
                    <a:pt x="2965" y="5984695"/>
                    <a:pt x="1808" y="5983537"/>
                  </a:cubicBezTo>
                  <a:cubicBezTo>
                    <a:pt x="650" y="5982380"/>
                    <a:pt x="0" y="5980810"/>
                    <a:pt x="0" y="5979173"/>
                  </a:cubicBezTo>
                  <a:lnTo>
                    <a:pt x="0" y="6173"/>
                  </a:lnTo>
                  <a:cubicBezTo>
                    <a:pt x="0" y="4535"/>
                    <a:pt x="650" y="2965"/>
                    <a:pt x="1808" y="1808"/>
                  </a:cubicBezTo>
                  <a:cubicBezTo>
                    <a:pt x="2965" y="650"/>
                    <a:pt x="4535" y="0"/>
                    <a:pt x="6173" y="0"/>
                  </a:cubicBezTo>
                  <a:close/>
                </a:path>
              </a:pathLst>
            </a:custGeom>
            <a:solidFill>
              <a:srgbClr val="F5F4F2"/>
            </a:solidFill>
            <a:ln w="9525" cap="sq">
              <a:solidFill>
                <a:srgbClr val="474747"/>
              </a:solidFill>
              <a:prstDash val="solid"/>
              <a:miter/>
            </a:ln>
          </p:spPr>
        </p:sp>
        <p:sp>
          <p:nvSpPr>
            <p:cNvPr name="TextBox 5" id="5"/>
            <p:cNvSpPr txBox="true"/>
            <p:nvPr/>
          </p:nvSpPr>
          <p:spPr>
            <a:xfrm>
              <a:off x="0" y="-19050"/>
              <a:ext cx="3008608" cy="6004395"/>
            </a:xfrm>
            <a:prstGeom prst="rect">
              <a:avLst/>
            </a:prstGeom>
          </p:spPr>
          <p:txBody>
            <a:bodyPr anchor="ctr" rtlCol="false" tIns="26060" lIns="26060" bIns="26060" rIns="26060"/>
            <a:lstStyle/>
            <a:p>
              <a:pPr algn="ctr" marL="0" indent="0" lvl="0">
                <a:lnSpc>
                  <a:spcPts val="1288"/>
                </a:lnSpc>
                <a:spcBef>
                  <a:spcPct val="0"/>
                </a:spcBef>
              </a:pPr>
            </a:p>
          </p:txBody>
        </p:sp>
      </p:grpSp>
      <p:sp>
        <p:nvSpPr>
          <p:cNvPr name="TextBox 6" id="6"/>
          <p:cNvSpPr txBox="true"/>
          <p:nvPr/>
        </p:nvSpPr>
        <p:spPr>
          <a:xfrm rot="0">
            <a:off x="668509" y="1302588"/>
            <a:ext cx="16590791" cy="548046"/>
          </a:xfrm>
          <a:prstGeom prst="rect">
            <a:avLst/>
          </a:prstGeom>
        </p:spPr>
        <p:txBody>
          <a:bodyPr anchor="t" rtlCol="false" tIns="0" lIns="0" bIns="0" rIns="0">
            <a:spAutoFit/>
          </a:bodyPr>
          <a:lstStyle/>
          <a:p>
            <a:pPr marL="0" indent="0" lvl="0">
              <a:lnSpc>
                <a:spcPts val="4280"/>
              </a:lnSpc>
              <a:spcBef>
                <a:spcPct val="0"/>
              </a:spcBef>
            </a:pPr>
            <a:r>
              <a:rPr lang="en-US" sz="4038">
                <a:solidFill>
                  <a:srgbClr val="C9B9A1"/>
                </a:solidFill>
                <a:latin typeface="Montserrat Heavy"/>
              </a:rPr>
              <a:t>Contoh white box testing menggunakan teknik cyclomatic</a:t>
            </a:r>
          </a:p>
        </p:txBody>
      </p:sp>
      <p:sp>
        <p:nvSpPr>
          <p:cNvPr name="TextBox 7" id="7"/>
          <p:cNvSpPr txBox="true"/>
          <p:nvPr/>
        </p:nvSpPr>
        <p:spPr>
          <a:xfrm rot="0">
            <a:off x="668509" y="2269899"/>
            <a:ext cx="16590791" cy="6833052"/>
          </a:xfrm>
          <a:prstGeom prst="rect">
            <a:avLst/>
          </a:prstGeom>
        </p:spPr>
        <p:txBody>
          <a:bodyPr anchor="t" rtlCol="false" tIns="0" lIns="0" bIns="0" rIns="0">
            <a:spAutoFit/>
          </a:bodyPr>
          <a:lstStyle/>
          <a:p>
            <a:pPr>
              <a:lnSpc>
                <a:spcPts val="4525"/>
              </a:lnSpc>
            </a:pPr>
            <a:r>
              <a:rPr lang="en-US" sz="3232">
                <a:solidFill>
                  <a:srgbClr val="000000"/>
                </a:solidFill>
                <a:latin typeface="Montserrat Medium"/>
              </a:rPr>
              <a:t>di mana pada dasarnya dengan cara menghitung jumlah siklomatik yaitu menghitung jumlah conditional I predikat dan tambahkan 1. Misalnya terdapat lima conditional maka cyclomaticnya adalah 6. Berikut cara menghitungnya :</a:t>
            </a:r>
          </a:p>
          <a:p>
            <a:pPr marL="697834" indent="-348917" lvl="1">
              <a:lnSpc>
                <a:spcPts val="4525"/>
              </a:lnSpc>
              <a:buFont typeface="Arial"/>
              <a:buChar char="•"/>
            </a:pPr>
            <a:r>
              <a:rPr lang="en-US" sz="3232">
                <a:solidFill>
                  <a:srgbClr val="000000"/>
                </a:solidFill>
                <a:latin typeface="Montserrat Medium"/>
              </a:rPr>
              <a:t>1-2-3-4-5-10 yaitu suatu properti yang dimiliki orang lain, tidak mempunyai uang untuk sewa</a:t>
            </a:r>
          </a:p>
          <a:p>
            <a:pPr marL="697834" indent="-348917" lvl="1">
              <a:lnSpc>
                <a:spcPts val="4525"/>
              </a:lnSpc>
              <a:buFont typeface="Arial"/>
              <a:buChar char="•"/>
            </a:pPr>
            <a:r>
              <a:rPr lang="en-US" sz="3232">
                <a:solidFill>
                  <a:srgbClr val="000000"/>
                </a:solidFill>
                <a:latin typeface="Montserrat Medium"/>
              </a:rPr>
              <a:t>1-2-3-4-6-10 suatu properti yang dimiliki orang lain dan membayar sewa</a:t>
            </a:r>
          </a:p>
          <a:p>
            <a:pPr marL="697834" indent="-348917" lvl="1">
              <a:lnSpc>
                <a:spcPts val="4525"/>
              </a:lnSpc>
              <a:buFont typeface="Arial"/>
              <a:buChar char="•"/>
            </a:pPr>
            <a:r>
              <a:rPr lang="en-US" sz="3232">
                <a:solidFill>
                  <a:srgbClr val="000000"/>
                </a:solidFill>
                <a:latin typeface="Montserrat Medium"/>
              </a:rPr>
              <a:t>1-2-3-10 yaitu properti yang dimiliki oleh pemain</a:t>
            </a:r>
          </a:p>
          <a:p>
            <a:pPr marL="697834" indent="-348917" lvl="1">
              <a:lnSpc>
                <a:spcPts val="4525"/>
              </a:lnSpc>
              <a:buFont typeface="Arial"/>
              <a:buChar char="•"/>
            </a:pPr>
            <a:r>
              <a:rPr lang="en-US" sz="3232">
                <a:solidFill>
                  <a:srgbClr val="000000"/>
                </a:solidFill>
                <a:latin typeface="Montserrat Medium"/>
              </a:rPr>
              <a:t>1-2-7-10 yaitu properti yang tersedia dan tidak memiliki cukup uang</a:t>
            </a:r>
          </a:p>
          <a:p>
            <a:pPr marL="697834" indent="-348917" lvl="1">
              <a:lnSpc>
                <a:spcPts val="4525"/>
              </a:lnSpc>
              <a:buFont typeface="Arial"/>
              <a:buChar char="•"/>
            </a:pPr>
            <a:r>
              <a:rPr lang="en-US" sz="3232">
                <a:solidFill>
                  <a:srgbClr val="000000"/>
                </a:solidFill>
                <a:latin typeface="Montserrat Medium"/>
              </a:rPr>
              <a:t>1-2-7-8-10 yaitu properti yang tersedia, memiliki uang dan tidak ingin membelinya</a:t>
            </a:r>
          </a:p>
          <a:p>
            <a:pPr marL="697834" indent="-348917" lvl="1">
              <a:lnSpc>
                <a:spcPts val="4525"/>
              </a:lnSpc>
              <a:buFont typeface="Arial"/>
              <a:buChar char="•"/>
            </a:pPr>
            <a:r>
              <a:rPr lang="en-US" sz="3232">
                <a:solidFill>
                  <a:srgbClr val="000000"/>
                </a:solidFill>
                <a:latin typeface="Montserrat Medium"/>
              </a:rPr>
              <a:t>1-2-7-8-9-10 yaitu properti yang tersedia, memiliki uang dan membelinya.</a:t>
            </a:r>
          </a:p>
          <a:p>
            <a:pPr>
              <a:lnSpc>
                <a:spcPts val="452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252436" y="566511"/>
            <a:ext cx="8809683" cy="9257156"/>
            <a:chOff x="0" y="0"/>
            <a:chExt cx="3018847" cy="3172185"/>
          </a:xfrm>
        </p:grpSpPr>
        <p:sp>
          <p:nvSpPr>
            <p:cNvPr name="Freeform 4" id="4"/>
            <p:cNvSpPr/>
            <p:nvPr/>
          </p:nvSpPr>
          <p:spPr>
            <a:xfrm flipH="false" flipV="false" rot="0">
              <a:off x="0" y="0"/>
              <a:ext cx="3018847" cy="3172184"/>
            </a:xfrm>
            <a:custGeom>
              <a:avLst/>
              <a:gdLst/>
              <a:ahLst/>
              <a:cxnLst/>
              <a:rect r="r" b="b" t="t" l="l"/>
              <a:pathLst>
                <a:path h="3172184" w="3018847">
                  <a:moveTo>
                    <a:pt x="6152" y="0"/>
                  </a:moveTo>
                  <a:lnTo>
                    <a:pt x="3012696" y="0"/>
                  </a:lnTo>
                  <a:cubicBezTo>
                    <a:pt x="3014327" y="0"/>
                    <a:pt x="3015892" y="648"/>
                    <a:pt x="3017045" y="1802"/>
                  </a:cubicBezTo>
                  <a:cubicBezTo>
                    <a:pt x="3018199" y="2955"/>
                    <a:pt x="3018847" y="4520"/>
                    <a:pt x="3018847" y="6152"/>
                  </a:cubicBezTo>
                  <a:lnTo>
                    <a:pt x="3018847" y="3166033"/>
                  </a:lnTo>
                  <a:cubicBezTo>
                    <a:pt x="3018847" y="3169430"/>
                    <a:pt x="3016093" y="3172184"/>
                    <a:pt x="3012696" y="3172184"/>
                  </a:cubicBezTo>
                  <a:lnTo>
                    <a:pt x="6152" y="3172184"/>
                  </a:lnTo>
                  <a:cubicBezTo>
                    <a:pt x="4520" y="3172184"/>
                    <a:pt x="2955" y="3171536"/>
                    <a:pt x="1802" y="3170383"/>
                  </a:cubicBezTo>
                  <a:cubicBezTo>
                    <a:pt x="648" y="3169229"/>
                    <a:pt x="0" y="3167664"/>
                    <a:pt x="0" y="3166033"/>
                  </a:cubicBezTo>
                  <a:lnTo>
                    <a:pt x="0" y="6152"/>
                  </a:lnTo>
                  <a:cubicBezTo>
                    <a:pt x="0" y="4520"/>
                    <a:pt x="648" y="2955"/>
                    <a:pt x="1802" y="1802"/>
                  </a:cubicBezTo>
                  <a:cubicBezTo>
                    <a:pt x="2955" y="648"/>
                    <a:pt x="4520" y="0"/>
                    <a:pt x="6152" y="0"/>
                  </a:cubicBezTo>
                  <a:close/>
                </a:path>
              </a:pathLst>
            </a:custGeom>
            <a:solidFill>
              <a:srgbClr val="F5F4F2"/>
            </a:solidFill>
            <a:ln w="9525" cap="sq">
              <a:solidFill>
                <a:srgbClr val="474747"/>
              </a:solidFill>
              <a:prstDash val="solid"/>
              <a:miter/>
            </a:ln>
          </p:spPr>
        </p:sp>
        <p:sp>
          <p:nvSpPr>
            <p:cNvPr name="TextBox 5" id="5"/>
            <p:cNvSpPr txBox="true"/>
            <p:nvPr/>
          </p:nvSpPr>
          <p:spPr>
            <a:xfrm>
              <a:off x="0" y="-19050"/>
              <a:ext cx="3018847" cy="3191235"/>
            </a:xfrm>
            <a:prstGeom prst="rect">
              <a:avLst/>
            </a:prstGeom>
          </p:spPr>
          <p:txBody>
            <a:bodyPr anchor="ctr" rtlCol="false" tIns="26060" lIns="26060" bIns="26060" rIns="26060"/>
            <a:lstStyle/>
            <a:p>
              <a:pPr algn="ctr" marL="0" indent="0" lvl="0">
                <a:lnSpc>
                  <a:spcPts val="1288"/>
                </a:lnSpc>
                <a:spcBef>
                  <a:spcPct val="0"/>
                </a:spcBef>
              </a:pPr>
            </a:p>
          </p:txBody>
        </p:sp>
      </p:grpSp>
      <p:grpSp>
        <p:nvGrpSpPr>
          <p:cNvPr name="Group 6" id="6"/>
          <p:cNvGrpSpPr>
            <a:grpSpLocks noChangeAspect="true"/>
          </p:cNvGrpSpPr>
          <p:nvPr/>
        </p:nvGrpSpPr>
        <p:grpSpPr>
          <a:xfrm rot="0">
            <a:off x="10730195" y="790248"/>
            <a:ext cx="6233830" cy="8706504"/>
            <a:chOff x="0" y="0"/>
            <a:chExt cx="8122920" cy="11344910"/>
          </a:xfrm>
        </p:grpSpPr>
        <p:sp>
          <p:nvSpPr>
            <p:cNvPr name="Freeform 7" id="7"/>
            <p:cNvSpPr/>
            <p:nvPr/>
          </p:nvSpPr>
          <p:spPr>
            <a:xfrm flipH="false" flipV="false" rot="0">
              <a:off x="3810" y="7620"/>
              <a:ext cx="6701790" cy="11342370"/>
            </a:xfrm>
            <a:custGeom>
              <a:avLst/>
              <a:gdLst/>
              <a:ahLst/>
              <a:cxnLst/>
              <a:rect r="r" b="b" t="t" l="l"/>
              <a:pathLst>
                <a:path h="11342370" w="6701790">
                  <a:moveTo>
                    <a:pt x="3810" y="640080"/>
                  </a:moveTo>
                  <a:lnTo>
                    <a:pt x="492760" y="734060"/>
                  </a:lnTo>
                  <a:lnTo>
                    <a:pt x="1151890" y="584200"/>
                  </a:lnTo>
                  <a:lnTo>
                    <a:pt x="1245870" y="452120"/>
                  </a:lnTo>
                  <a:lnTo>
                    <a:pt x="1583690" y="358140"/>
                  </a:lnTo>
                  <a:lnTo>
                    <a:pt x="1715770" y="509270"/>
                  </a:lnTo>
                  <a:lnTo>
                    <a:pt x="2317750" y="208280"/>
                  </a:lnTo>
                  <a:lnTo>
                    <a:pt x="2468880" y="152400"/>
                  </a:lnTo>
                  <a:lnTo>
                    <a:pt x="2769870" y="208280"/>
                  </a:lnTo>
                  <a:lnTo>
                    <a:pt x="4048760" y="0"/>
                  </a:lnTo>
                  <a:lnTo>
                    <a:pt x="5967730" y="0"/>
                  </a:lnTo>
                  <a:lnTo>
                    <a:pt x="6099810" y="262890"/>
                  </a:lnTo>
                  <a:lnTo>
                    <a:pt x="6701790" y="471170"/>
                  </a:lnTo>
                  <a:lnTo>
                    <a:pt x="6682740" y="697230"/>
                  </a:lnTo>
                  <a:lnTo>
                    <a:pt x="6287770" y="2202180"/>
                  </a:lnTo>
                  <a:lnTo>
                    <a:pt x="6269990" y="2371090"/>
                  </a:lnTo>
                  <a:lnTo>
                    <a:pt x="6209030" y="2504440"/>
                  </a:lnTo>
                  <a:lnTo>
                    <a:pt x="6033770" y="2745740"/>
                  </a:lnTo>
                  <a:lnTo>
                    <a:pt x="5778500" y="3462020"/>
                  </a:lnTo>
                  <a:lnTo>
                    <a:pt x="5529580" y="3608070"/>
                  </a:lnTo>
                  <a:lnTo>
                    <a:pt x="5295900" y="3915410"/>
                  </a:lnTo>
                  <a:lnTo>
                    <a:pt x="5251450" y="5346700"/>
                  </a:lnTo>
                  <a:lnTo>
                    <a:pt x="5113020" y="6289041"/>
                  </a:lnTo>
                  <a:lnTo>
                    <a:pt x="5083810" y="6946900"/>
                  </a:lnTo>
                  <a:lnTo>
                    <a:pt x="4996181" y="7020560"/>
                  </a:lnTo>
                  <a:lnTo>
                    <a:pt x="4973321" y="7194550"/>
                  </a:lnTo>
                  <a:lnTo>
                    <a:pt x="5053331" y="7552691"/>
                  </a:lnTo>
                  <a:lnTo>
                    <a:pt x="4673601" y="7903210"/>
                  </a:lnTo>
                  <a:lnTo>
                    <a:pt x="4315460" y="8232141"/>
                  </a:lnTo>
                  <a:lnTo>
                    <a:pt x="4169410" y="8933180"/>
                  </a:lnTo>
                  <a:lnTo>
                    <a:pt x="4030980" y="9254490"/>
                  </a:lnTo>
                  <a:lnTo>
                    <a:pt x="3563620" y="9771380"/>
                  </a:lnTo>
                  <a:lnTo>
                    <a:pt x="3431540" y="10137140"/>
                  </a:lnTo>
                  <a:lnTo>
                    <a:pt x="3153410" y="10370820"/>
                  </a:lnTo>
                  <a:lnTo>
                    <a:pt x="2912110" y="10538460"/>
                  </a:lnTo>
                  <a:lnTo>
                    <a:pt x="2890520" y="10932160"/>
                  </a:lnTo>
                  <a:lnTo>
                    <a:pt x="2181860" y="11341100"/>
                  </a:lnTo>
                  <a:lnTo>
                    <a:pt x="0" y="11341100"/>
                  </a:lnTo>
                  <a:cubicBezTo>
                    <a:pt x="0" y="11342370"/>
                    <a:pt x="3810" y="623570"/>
                    <a:pt x="3810" y="640080"/>
                  </a:cubicBezTo>
                  <a:close/>
                </a:path>
              </a:pathLst>
            </a:custGeom>
            <a:blipFill>
              <a:blip r:embed="rId3"/>
              <a:stretch>
                <a:fillRect l="-77117" t="0" r="-77117" b="0"/>
              </a:stretch>
            </a:blipFill>
          </p:spPr>
        </p:sp>
        <p:sp>
          <p:nvSpPr>
            <p:cNvPr name="Freeform 8" id="8"/>
            <p:cNvSpPr/>
            <p:nvPr/>
          </p:nvSpPr>
          <p:spPr>
            <a:xfrm flipH="false" flipV="false" rot="0">
              <a:off x="2185670" y="7620"/>
              <a:ext cx="5957570" cy="11342370"/>
            </a:xfrm>
            <a:custGeom>
              <a:avLst/>
              <a:gdLst/>
              <a:ahLst/>
              <a:cxnLst/>
              <a:rect r="r" b="b" t="t" l="l"/>
              <a:pathLst>
                <a:path h="11342370" w="5957570">
                  <a:moveTo>
                    <a:pt x="5942330" y="0"/>
                  </a:moveTo>
                  <a:lnTo>
                    <a:pt x="3785870" y="0"/>
                  </a:lnTo>
                  <a:lnTo>
                    <a:pt x="3917950" y="262890"/>
                  </a:lnTo>
                  <a:lnTo>
                    <a:pt x="4519930" y="471170"/>
                  </a:lnTo>
                  <a:lnTo>
                    <a:pt x="4500880" y="697230"/>
                  </a:lnTo>
                  <a:lnTo>
                    <a:pt x="4105910" y="2202180"/>
                  </a:lnTo>
                  <a:lnTo>
                    <a:pt x="4088130" y="2371090"/>
                  </a:lnTo>
                  <a:lnTo>
                    <a:pt x="4027170" y="2504440"/>
                  </a:lnTo>
                  <a:lnTo>
                    <a:pt x="3851910" y="2745740"/>
                  </a:lnTo>
                  <a:lnTo>
                    <a:pt x="3596640" y="3462020"/>
                  </a:lnTo>
                  <a:lnTo>
                    <a:pt x="3347720" y="3608070"/>
                  </a:lnTo>
                  <a:lnTo>
                    <a:pt x="3114040" y="3915410"/>
                  </a:lnTo>
                  <a:lnTo>
                    <a:pt x="3069590" y="5346700"/>
                  </a:lnTo>
                  <a:lnTo>
                    <a:pt x="2931160" y="6289041"/>
                  </a:lnTo>
                  <a:lnTo>
                    <a:pt x="2901950" y="6946900"/>
                  </a:lnTo>
                  <a:lnTo>
                    <a:pt x="2814321" y="7020560"/>
                  </a:lnTo>
                  <a:lnTo>
                    <a:pt x="2791461" y="7194550"/>
                  </a:lnTo>
                  <a:lnTo>
                    <a:pt x="2871471" y="7552691"/>
                  </a:lnTo>
                  <a:lnTo>
                    <a:pt x="2491741" y="7903210"/>
                  </a:lnTo>
                  <a:lnTo>
                    <a:pt x="2133600" y="8232141"/>
                  </a:lnTo>
                  <a:lnTo>
                    <a:pt x="1987550" y="8933180"/>
                  </a:lnTo>
                  <a:lnTo>
                    <a:pt x="1849120" y="9254490"/>
                  </a:lnTo>
                  <a:lnTo>
                    <a:pt x="1381760" y="9771380"/>
                  </a:lnTo>
                  <a:lnTo>
                    <a:pt x="1249680" y="10137140"/>
                  </a:lnTo>
                  <a:lnTo>
                    <a:pt x="971550" y="10370820"/>
                  </a:lnTo>
                  <a:lnTo>
                    <a:pt x="730250" y="10538460"/>
                  </a:lnTo>
                  <a:lnTo>
                    <a:pt x="708660" y="10932160"/>
                  </a:lnTo>
                  <a:lnTo>
                    <a:pt x="0" y="11341100"/>
                  </a:lnTo>
                  <a:lnTo>
                    <a:pt x="5930900" y="11341100"/>
                  </a:lnTo>
                  <a:cubicBezTo>
                    <a:pt x="5932170" y="11342370"/>
                    <a:pt x="5957570" y="15240"/>
                    <a:pt x="5942330" y="0"/>
                  </a:cubicBezTo>
                  <a:close/>
                </a:path>
              </a:pathLst>
            </a:custGeom>
            <a:blipFill>
              <a:blip r:embed="rId3"/>
              <a:stretch>
                <a:fillRect l="-122666" t="0" r="-63558" b="0"/>
              </a:stretch>
            </a:blipFill>
          </p:spPr>
        </p:sp>
        <p:sp>
          <p:nvSpPr>
            <p:cNvPr name="Freeform 9" id="9"/>
            <p:cNvSpPr/>
            <p:nvPr/>
          </p:nvSpPr>
          <p:spPr>
            <a:xfrm flipH="false" flipV="false" rot="0">
              <a:off x="3810" y="7620"/>
              <a:ext cx="4048760" cy="734060"/>
            </a:xfrm>
            <a:custGeom>
              <a:avLst/>
              <a:gdLst/>
              <a:ahLst/>
              <a:cxnLst/>
              <a:rect r="r" b="b" t="t" l="l"/>
              <a:pathLst>
                <a:path h="734060" w="4048760">
                  <a:moveTo>
                    <a:pt x="0" y="7620"/>
                  </a:moveTo>
                  <a:cubicBezTo>
                    <a:pt x="0" y="7620"/>
                    <a:pt x="3810" y="622300"/>
                    <a:pt x="3810" y="640080"/>
                  </a:cubicBezTo>
                  <a:lnTo>
                    <a:pt x="492760" y="734060"/>
                  </a:lnTo>
                  <a:lnTo>
                    <a:pt x="1151890" y="584200"/>
                  </a:lnTo>
                  <a:lnTo>
                    <a:pt x="1245870" y="452120"/>
                  </a:lnTo>
                  <a:lnTo>
                    <a:pt x="1583690" y="358140"/>
                  </a:lnTo>
                  <a:lnTo>
                    <a:pt x="1715770" y="509270"/>
                  </a:lnTo>
                  <a:lnTo>
                    <a:pt x="2317750" y="208280"/>
                  </a:lnTo>
                  <a:lnTo>
                    <a:pt x="2468880" y="152400"/>
                  </a:lnTo>
                  <a:lnTo>
                    <a:pt x="2769870" y="208280"/>
                  </a:lnTo>
                  <a:lnTo>
                    <a:pt x="4048760" y="0"/>
                  </a:lnTo>
                  <a:lnTo>
                    <a:pt x="2540" y="0"/>
                  </a:lnTo>
                </a:path>
              </a:pathLst>
            </a:custGeom>
            <a:blipFill>
              <a:blip r:embed="rId4"/>
              <a:stretch>
                <a:fillRect l="0" t="-133852" r="0" b="-133852"/>
              </a:stretch>
            </a:blipFill>
          </p:spPr>
        </p:sp>
        <p:sp>
          <p:nvSpPr>
            <p:cNvPr name="Freeform 10" id="10"/>
            <p:cNvSpPr/>
            <p:nvPr/>
          </p:nvSpPr>
          <p:spPr>
            <a:xfrm flipH="false" flipV="false" rot="0">
              <a:off x="-3810" y="3810"/>
              <a:ext cx="6855460" cy="11337290"/>
            </a:xfrm>
            <a:custGeom>
              <a:avLst/>
              <a:gdLst/>
              <a:ahLst/>
              <a:cxnLst/>
              <a:rect r="r" b="b" t="t" l="l"/>
              <a:pathLst>
                <a:path h="11337290" w="6855460">
                  <a:moveTo>
                    <a:pt x="0" y="0"/>
                  </a:moveTo>
                  <a:lnTo>
                    <a:pt x="6855460" y="0"/>
                  </a:lnTo>
                  <a:lnTo>
                    <a:pt x="6855460" y="11337290"/>
                  </a:lnTo>
                  <a:lnTo>
                    <a:pt x="0" y="11337290"/>
                  </a:lnTo>
                  <a:lnTo>
                    <a:pt x="0" y="0"/>
                  </a:lnTo>
                  <a:close/>
                </a:path>
              </a:pathLst>
            </a:custGeom>
            <a:blipFill>
              <a:blip r:embed="rId5"/>
              <a:stretch>
                <a:fillRect l="-26" t="0" r="-26" b="0"/>
              </a:stretch>
            </a:blipFill>
          </p:spPr>
        </p:sp>
      </p:grpSp>
      <p:sp>
        <p:nvSpPr>
          <p:cNvPr name="TextBox 11" id="11"/>
          <p:cNvSpPr txBox="true"/>
          <p:nvPr/>
        </p:nvSpPr>
        <p:spPr>
          <a:xfrm rot="0">
            <a:off x="1940297" y="962025"/>
            <a:ext cx="7433962" cy="8381366"/>
          </a:xfrm>
          <a:prstGeom prst="rect">
            <a:avLst/>
          </a:prstGeom>
        </p:spPr>
        <p:txBody>
          <a:bodyPr anchor="t" rtlCol="false" tIns="0" lIns="0" bIns="0" rIns="0">
            <a:spAutoFit/>
          </a:bodyPr>
          <a:lstStyle/>
          <a:p>
            <a:pPr algn="l" marL="0" indent="0" lvl="0">
              <a:lnSpc>
                <a:spcPts val="4759"/>
              </a:lnSpc>
              <a:spcBef>
                <a:spcPct val="0"/>
              </a:spcBef>
            </a:pPr>
            <a:r>
              <a:rPr lang="en-US" sz="3399">
                <a:solidFill>
                  <a:srgbClr val="000000"/>
                </a:solidFill>
                <a:latin typeface="Montserrat Bold Italics"/>
              </a:rPr>
              <a:t>Unit Test</a:t>
            </a:r>
            <a:r>
              <a:rPr lang="en-US" sz="3399">
                <a:solidFill>
                  <a:srgbClr val="000000"/>
                </a:solidFill>
                <a:latin typeface="Montserrat Medium"/>
              </a:rPr>
              <a:t> adalah proses untuk memastikan bahwa kode yang ditulis sudah beralan dengan seharusnya. Tujuan ini dapat dicapai dengan berbagai cara mulai dari secara manual memasukkan beberapa nilai dan memastikan hasil yang didapat sudah benar, hingga membuat serangkaian tes terstruktur yang berjalan secara otomatis dan memastikan bahwa kesuluruhan program sudah berjalan dengan seharusnya.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4262313" y="-3469545"/>
            <a:ext cx="9753297" cy="17246703"/>
            <a:chOff x="0" y="0"/>
            <a:chExt cx="3342199" cy="5909993"/>
          </a:xfrm>
        </p:grpSpPr>
        <p:sp>
          <p:nvSpPr>
            <p:cNvPr name="Freeform 4" id="4"/>
            <p:cNvSpPr/>
            <p:nvPr/>
          </p:nvSpPr>
          <p:spPr>
            <a:xfrm flipH="false" flipV="false" rot="0">
              <a:off x="0" y="0"/>
              <a:ext cx="3342199" cy="5909993"/>
            </a:xfrm>
            <a:custGeom>
              <a:avLst/>
              <a:gdLst/>
              <a:ahLst/>
              <a:cxnLst/>
              <a:rect r="r" b="b" t="t" l="l"/>
              <a:pathLst>
                <a:path h="5909993" w="3342199">
                  <a:moveTo>
                    <a:pt x="5556" y="0"/>
                  </a:moveTo>
                  <a:lnTo>
                    <a:pt x="3336643" y="0"/>
                  </a:lnTo>
                  <a:cubicBezTo>
                    <a:pt x="3339711" y="0"/>
                    <a:pt x="3342199" y="2488"/>
                    <a:pt x="3342199" y="5556"/>
                  </a:cubicBezTo>
                  <a:lnTo>
                    <a:pt x="3342199" y="5904436"/>
                  </a:lnTo>
                  <a:cubicBezTo>
                    <a:pt x="3342199" y="5905910"/>
                    <a:pt x="3341614" y="5907323"/>
                    <a:pt x="3340572" y="5908365"/>
                  </a:cubicBezTo>
                  <a:cubicBezTo>
                    <a:pt x="3339529" y="5909408"/>
                    <a:pt x="3338116" y="5909993"/>
                    <a:pt x="3336643" y="5909993"/>
                  </a:cubicBezTo>
                  <a:lnTo>
                    <a:pt x="5556" y="5909993"/>
                  </a:lnTo>
                  <a:cubicBezTo>
                    <a:pt x="4083" y="5909993"/>
                    <a:pt x="2669" y="5909408"/>
                    <a:pt x="1627" y="5908365"/>
                  </a:cubicBezTo>
                  <a:cubicBezTo>
                    <a:pt x="585" y="5907323"/>
                    <a:pt x="0" y="5905910"/>
                    <a:pt x="0" y="5904436"/>
                  </a:cubicBezTo>
                  <a:lnTo>
                    <a:pt x="0" y="5556"/>
                  </a:lnTo>
                  <a:cubicBezTo>
                    <a:pt x="0" y="4083"/>
                    <a:pt x="585" y="2669"/>
                    <a:pt x="1627" y="1627"/>
                  </a:cubicBezTo>
                  <a:cubicBezTo>
                    <a:pt x="2669" y="585"/>
                    <a:pt x="4083" y="0"/>
                    <a:pt x="5556" y="0"/>
                  </a:cubicBezTo>
                  <a:close/>
                </a:path>
              </a:pathLst>
            </a:custGeom>
            <a:solidFill>
              <a:srgbClr val="F5F4F2"/>
            </a:solidFill>
            <a:ln w="9525" cap="sq">
              <a:solidFill>
                <a:srgbClr val="474747"/>
              </a:solidFill>
              <a:prstDash val="solid"/>
              <a:miter/>
            </a:ln>
          </p:spPr>
        </p:sp>
        <p:sp>
          <p:nvSpPr>
            <p:cNvPr name="TextBox 5" id="5"/>
            <p:cNvSpPr txBox="true"/>
            <p:nvPr/>
          </p:nvSpPr>
          <p:spPr>
            <a:xfrm>
              <a:off x="0" y="-19050"/>
              <a:ext cx="3342199" cy="5929043"/>
            </a:xfrm>
            <a:prstGeom prst="rect">
              <a:avLst/>
            </a:prstGeom>
          </p:spPr>
          <p:txBody>
            <a:bodyPr anchor="ctr" rtlCol="false" tIns="26060" lIns="26060" bIns="26060" rIns="26060"/>
            <a:lstStyle/>
            <a:p>
              <a:pPr algn="ctr" marL="0" indent="0" lvl="0">
                <a:lnSpc>
                  <a:spcPts val="1288"/>
                </a:lnSpc>
                <a:spcBef>
                  <a:spcPct val="0"/>
                </a:spcBef>
              </a:pPr>
            </a:p>
          </p:txBody>
        </p:sp>
      </p:grpSp>
      <p:sp>
        <p:nvSpPr>
          <p:cNvPr name="TextBox 6" id="6"/>
          <p:cNvSpPr txBox="true"/>
          <p:nvPr/>
        </p:nvSpPr>
        <p:spPr>
          <a:xfrm rot="0">
            <a:off x="515610" y="962025"/>
            <a:ext cx="17246703" cy="9217661"/>
          </a:xfrm>
          <a:prstGeom prst="rect">
            <a:avLst/>
          </a:prstGeom>
        </p:spPr>
        <p:txBody>
          <a:bodyPr anchor="t" rtlCol="false" tIns="0" lIns="0" bIns="0" rIns="0">
            <a:spAutoFit/>
          </a:bodyPr>
          <a:lstStyle/>
          <a:p>
            <a:pPr>
              <a:lnSpc>
                <a:spcPts val="4339"/>
              </a:lnSpc>
            </a:pPr>
            <a:r>
              <a:rPr lang="en-US" sz="3099">
                <a:solidFill>
                  <a:srgbClr val="000000"/>
                </a:solidFill>
                <a:latin typeface="Montserrat Medium"/>
              </a:rPr>
              <a:t>Sebagai contoh, berikut ini kode Python yang akan mencetak kode tahun dalam bentuk angka Romawi:</a:t>
            </a:r>
          </a:p>
          <a:p>
            <a:pPr>
              <a:lnSpc>
                <a:spcPts val="4339"/>
              </a:lnSpc>
            </a:pPr>
          </a:p>
          <a:p>
            <a:pPr>
              <a:lnSpc>
                <a:spcPts val="4339"/>
              </a:lnSpc>
            </a:pPr>
            <a:r>
              <a:rPr lang="en-US" sz="3099">
                <a:solidFill>
                  <a:srgbClr val="000000"/>
                </a:solidFill>
                <a:latin typeface="Montserrat Medium"/>
              </a:rPr>
              <a:t>symbols = [('M', 1000), ('C M', 900), ('D', 500), ('C D', 400), ('C', 100), ('X C', 90), ('L', 50), ('X L', 40), ('X', 10), ('I X', 9), ('V', 5), ('I V', 4), ('I', 1)]</a:t>
            </a:r>
          </a:p>
          <a:p>
            <a:pPr>
              <a:lnSpc>
                <a:spcPts val="4339"/>
              </a:lnSpc>
            </a:pPr>
          </a:p>
          <a:p>
            <a:pPr>
              <a:lnSpc>
                <a:spcPts val="4339"/>
              </a:lnSpc>
            </a:pPr>
            <a:r>
              <a:rPr lang="en-US" sz="3099">
                <a:solidFill>
                  <a:srgbClr val="000000"/>
                </a:solidFill>
                <a:latin typeface="Montserrat Medium"/>
              </a:rPr>
              <a:t>def romannumeral(number):</a:t>
            </a:r>
          </a:p>
          <a:p>
            <a:pPr>
              <a:lnSpc>
                <a:spcPts val="4339"/>
              </a:lnSpc>
            </a:pPr>
            <a:r>
              <a:rPr lang="en-US" sz="3099">
                <a:solidFill>
                  <a:srgbClr val="000000"/>
                </a:solidFill>
                <a:latin typeface="Montserrat Medium"/>
              </a:rPr>
              <a:t> while number &gt; 0:</a:t>
            </a:r>
          </a:p>
          <a:p>
            <a:pPr>
              <a:lnSpc>
                <a:spcPts val="4339"/>
              </a:lnSpc>
            </a:pPr>
            <a:r>
              <a:rPr lang="en-US" sz="3099">
                <a:solidFill>
                  <a:srgbClr val="000000"/>
                </a:solidFill>
                <a:latin typeface="Montserrat Medium"/>
              </a:rPr>
              <a:t>  for symbol, value in symbols:</a:t>
            </a:r>
          </a:p>
          <a:p>
            <a:pPr>
              <a:lnSpc>
                <a:spcPts val="4339"/>
              </a:lnSpc>
            </a:pPr>
            <a:r>
              <a:rPr lang="en-US" sz="3099">
                <a:solidFill>
                  <a:srgbClr val="000000"/>
                </a:solidFill>
                <a:latin typeface="Montserrat Medium"/>
              </a:rPr>
              <a:t>   if number - value &gt;= 0:</a:t>
            </a:r>
          </a:p>
          <a:p>
            <a:pPr>
              <a:lnSpc>
                <a:spcPts val="4339"/>
              </a:lnSpc>
            </a:pPr>
            <a:r>
              <a:rPr lang="en-US" sz="3099">
                <a:solidFill>
                  <a:srgbClr val="000000"/>
                </a:solidFill>
                <a:latin typeface="Montserrat Medium"/>
              </a:rPr>
              <a:t>    print symbol,</a:t>
            </a:r>
          </a:p>
          <a:p>
            <a:pPr>
              <a:lnSpc>
                <a:spcPts val="4339"/>
              </a:lnSpc>
            </a:pPr>
            <a:r>
              <a:rPr lang="en-US" sz="3099">
                <a:solidFill>
                  <a:srgbClr val="000000"/>
                </a:solidFill>
                <a:latin typeface="Montserrat Medium"/>
              </a:rPr>
              <a:t>    number = number - value</a:t>
            </a:r>
          </a:p>
          <a:p>
            <a:pPr>
              <a:lnSpc>
                <a:spcPts val="4339"/>
              </a:lnSpc>
            </a:pPr>
            <a:r>
              <a:rPr lang="en-US" sz="3099">
                <a:solidFill>
                  <a:srgbClr val="000000"/>
                </a:solidFill>
                <a:latin typeface="Montserrat Medium"/>
              </a:rPr>
              <a:t>    continue</a:t>
            </a:r>
          </a:p>
          <a:p>
            <a:pPr>
              <a:lnSpc>
                <a:spcPts val="4339"/>
              </a:lnSpc>
            </a:pPr>
          </a:p>
          <a:p>
            <a:pPr>
              <a:lnSpc>
                <a:spcPts val="4339"/>
              </a:lnSpc>
            </a:pPr>
            <a:r>
              <a:rPr lang="en-US" sz="3099">
                <a:solidFill>
                  <a:srgbClr val="000000"/>
                </a:solidFill>
                <a:latin typeface="Montserrat Medium"/>
              </a:rPr>
              <a:t>number_in = raw_input("Enter a number: ")</a:t>
            </a:r>
          </a:p>
          <a:p>
            <a:pPr>
              <a:lnSpc>
                <a:spcPts val="4339"/>
              </a:lnSpc>
            </a:pPr>
            <a:r>
              <a:rPr lang="en-US" sz="3099">
                <a:solidFill>
                  <a:srgbClr val="000000"/>
                </a:solidFill>
                <a:latin typeface="Montserrat Medium"/>
              </a:rPr>
              <a:t>romannumeral(int(number_in))</a:t>
            </a:r>
          </a:p>
          <a:p>
            <a:pPr algn="l" marL="0" indent="0" lvl="0">
              <a:lnSpc>
                <a:spcPts val="433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055738" y="1507102"/>
            <a:ext cx="14176524" cy="7272796"/>
            <a:chOff x="0" y="0"/>
            <a:chExt cx="3733735" cy="1915469"/>
          </a:xfrm>
        </p:grpSpPr>
        <p:sp>
          <p:nvSpPr>
            <p:cNvPr name="Freeform 4" id="4"/>
            <p:cNvSpPr/>
            <p:nvPr/>
          </p:nvSpPr>
          <p:spPr>
            <a:xfrm flipH="false" flipV="false" rot="0">
              <a:off x="0" y="0"/>
              <a:ext cx="3733735" cy="1915469"/>
            </a:xfrm>
            <a:custGeom>
              <a:avLst/>
              <a:gdLst/>
              <a:ahLst/>
              <a:cxnLst/>
              <a:rect r="r" b="b" t="t" l="l"/>
              <a:pathLst>
                <a:path h="1915469" w="3733735">
                  <a:moveTo>
                    <a:pt x="6007" y="0"/>
                  </a:moveTo>
                  <a:lnTo>
                    <a:pt x="3727728" y="0"/>
                  </a:lnTo>
                  <a:cubicBezTo>
                    <a:pt x="3729320" y="0"/>
                    <a:pt x="3730849" y="633"/>
                    <a:pt x="3731975" y="1759"/>
                  </a:cubicBezTo>
                  <a:cubicBezTo>
                    <a:pt x="3733102" y="2886"/>
                    <a:pt x="3733735" y="4414"/>
                    <a:pt x="3733735" y="6007"/>
                  </a:cubicBezTo>
                  <a:lnTo>
                    <a:pt x="3733735" y="1909462"/>
                  </a:lnTo>
                  <a:cubicBezTo>
                    <a:pt x="3733735" y="1912779"/>
                    <a:pt x="3731045" y="1915469"/>
                    <a:pt x="3727728" y="1915469"/>
                  </a:cubicBezTo>
                  <a:lnTo>
                    <a:pt x="6007" y="1915469"/>
                  </a:lnTo>
                  <a:cubicBezTo>
                    <a:pt x="4414" y="1915469"/>
                    <a:pt x="2886" y="1914836"/>
                    <a:pt x="1759" y="1913710"/>
                  </a:cubicBezTo>
                  <a:cubicBezTo>
                    <a:pt x="633" y="1912583"/>
                    <a:pt x="0" y="1911055"/>
                    <a:pt x="0" y="1909462"/>
                  </a:cubicBezTo>
                  <a:lnTo>
                    <a:pt x="0" y="6007"/>
                  </a:lnTo>
                  <a:cubicBezTo>
                    <a:pt x="0" y="4414"/>
                    <a:pt x="633" y="2886"/>
                    <a:pt x="1759" y="1759"/>
                  </a:cubicBezTo>
                  <a:cubicBezTo>
                    <a:pt x="2886" y="633"/>
                    <a:pt x="4414" y="0"/>
                    <a:pt x="6007" y="0"/>
                  </a:cubicBezTo>
                  <a:close/>
                </a:path>
              </a:pathLst>
            </a:custGeom>
            <a:solidFill>
              <a:srgbClr val="F5F4F2">
                <a:alpha val="94902"/>
              </a:srgbClr>
            </a:solidFill>
            <a:ln w="19050" cap="sq">
              <a:solidFill>
                <a:srgbClr val="000000">
                  <a:alpha val="94902"/>
                </a:srgbClr>
              </a:solidFill>
              <a:prstDash val="solid"/>
              <a:miter/>
            </a:ln>
          </p:spPr>
        </p:sp>
        <p:sp>
          <p:nvSpPr>
            <p:cNvPr name="TextBox 5" id="5"/>
            <p:cNvSpPr txBox="true"/>
            <p:nvPr/>
          </p:nvSpPr>
          <p:spPr>
            <a:xfrm>
              <a:off x="0" y="-38100"/>
              <a:ext cx="3733735" cy="195356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055738" y="3333115"/>
            <a:ext cx="14176524" cy="5925185"/>
          </a:xfrm>
          <a:prstGeom prst="rect">
            <a:avLst/>
          </a:prstGeom>
        </p:spPr>
        <p:txBody>
          <a:bodyPr anchor="t" rtlCol="false" tIns="0" lIns="0" bIns="0" rIns="0">
            <a:spAutoFit/>
          </a:bodyPr>
          <a:lstStyle/>
          <a:p>
            <a:pPr algn="ctr" marL="561339" indent="-280669" lvl="1">
              <a:lnSpc>
                <a:spcPts val="3639"/>
              </a:lnSpc>
              <a:buFont typeface="Arial"/>
              <a:buChar char="•"/>
            </a:pPr>
            <a:r>
              <a:rPr lang="en-US" sz="2599">
                <a:solidFill>
                  <a:srgbClr val="000000"/>
                </a:solidFill>
                <a:latin typeface="Montserrat Medium"/>
              </a:rPr>
              <a:t>Mampu menemukan kesalahan internal yang mungkin tersembunyi, karena </a:t>
            </a:r>
            <a:r>
              <a:rPr lang="en-US" sz="2599">
                <a:solidFill>
                  <a:srgbClr val="000000"/>
                </a:solidFill>
                <a:latin typeface="Montserrat Medium Italics"/>
              </a:rPr>
              <a:t>White Box Testing </a:t>
            </a:r>
            <a:r>
              <a:rPr lang="en-US" sz="2599">
                <a:solidFill>
                  <a:srgbClr val="000000"/>
                </a:solidFill>
                <a:latin typeface="Montserrat Medium"/>
              </a:rPr>
              <a:t>mampu memeriksa dengan fungsionalitas internal.</a:t>
            </a:r>
          </a:p>
          <a:p>
            <a:pPr algn="ctr" marL="561339" indent="-280669" lvl="1">
              <a:lnSpc>
                <a:spcPts val="3639"/>
              </a:lnSpc>
              <a:buFont typeface="Arial"/>
              <a:buChar char="•"/>
            </a:pPr>
            <a:r>
              <a:rPr lang="en-US" sz="2599">
                <a:solidFill>
                  <a:srgbClr val="000000"/>
                </a:solidFill>
                <a:latin typeface="Montserrat Medium"/>
              </a:rPr>
              <a:t>Membantu menemukan masalah dan mengoptimalkan kode untuk mengadopsi berbagai teknik.</a:t>
            </a:r>
          </a:p>
          <a:p>
            <a:pPr algn="ctr" marL="561339" indent="-280669" lvl="1">
              <a:lnSpc>
                <a:spcPts val="3639"/>
              </a:lnSpc>
              <a:buFont typeface="Arial"/>
              <a:buChar char="•"/>
            </a:pPr>
            <a:r>
              <a:rPr lang="en-US" sz="2599">
                <a:solidFill>
                  <a:srgbClr val="000000"/>
                </a:solidFill>
                <a:latin typeface="Montserrat Medium"/>
              </a:rPr>
              <a:t>Struktur pengkodean internal yang lebih transparan.</a:t>
            </a:r>
          </a:p>
          <a:p>
            <a:pPr algn="ctr" marL="561339" indent="-280669" lvl="1">
              <a:lnSpc>
                <a:spcPts val="3639"/>
              </a:lnSpc>
              <a:buFont typeface="Arial"/>
              <a:buChar char="•"/>
            </a:pPr>
            <a:r>
              <a:rPr lang="en-US" sz="2599">
                <a:solidFill>
                  <a:srgbClr val="000000"/>
                </a:solidFill>
                <a:latin typeface="Montserrat Medium"/>
              </a:rPr>
              <a:t>Pengujian menyeluruh dengan mencakup semua kemungkinan jalur kode.</a:t>
            </a:r>
          </a:p>
          <a:p>
            <a:pPr algn="ctr" marL="561339" indent="-280669" lvl="1">
              <a:lnSpc>
                <a:spcPts val="3639"/>
              </a:lnSpc>
              <a:buFont typeface="Arial"/>
              <a:buChar char="•"/>
            </a:pPr>
            <a:r>
              <a:rPr lang="en-US" sz="2599">
                <a:solidFill>
                  <a:srgbClr val="000000"/>
                </a:solidFill>
                <a:latin typeface="Montserrat Medium"/>
              </a:rPr>
              <a:t>Kasus dengan </a:t>
            </a:r>
            <a:r>
              <a:rPr lang="en-US" sz="2599">
                <a:solidFill>
                  <a:srgbClr val="000000"/>
                </a:solidFill>
                <a:latin typeface="Montserrat Medium Italics"/>
              </a:rPr>
              <a:t>White Box Testing</a:t>
            </a:r>
            <a:r>
              <a:rPr lang="en-US" sz="2599">
                <a:solidFill>
                  <a:srgbClr val="000000"/>
                </a:solidFill>
                <a:latin typeface="Montserrat Medium"/>
              </a:rPr>
              <a:t> dapat dengan mudah diotomatisasi.</a:t>
            </a:r>
          </a:p>
          <a:p>
            <a:pPr algn="ctr" marL="561339" indent="-280669" lvl="1">
              <a:lnSpc>
                <a:spcPts val="3639"/>
              </a:lnSpc>
              <a:buFont typeface="Arial"/>
              <a:buChar char="•"/>
            </a:pPr>
            <a:r>
              <a:rPr lang="en-US" sz="2599">
                <a:solidFill>
                  <a:srgbClr val="000000"/>
                </a:solidFill>
                <a:latin typeface="Montserrat Medium"/>
              </a:rPr>
              <a:t>Dapat memulai pengujian lebih awal atau pada tahap sebelumnya, tidak perlu menunggu seluruh modul tersedia.</a:t>
            </a:r>
          </a:p>
          <a:p>
            <a:pPr algn="ctr" marL="561339" indent="-280669" lvl="1">
              <a:lnSpc>
                <a:spcPts val="3639"/>
              </a:lnSpc>
              <a:buFont typeface="Arial"/>
              <a:buChar char="•"/>
            </a:pPr>
            <a:r>
              <a:rPr lang="en-US" sz="2599">
                <a:solidFill>
                  <a:srgbClr val="000000"/>
                </a:solidFill>
                <a:latin typeface="Montserrat Medium"/>
              </a:rPr>
              <a:t>Proses pengujian lebih inklusif, menyediakan lebih banyak cakupan ke bagian aplikasi, sehingga dapat meningkatkan kemungkinan pengujian pada sebagian besar jalur.</a:t>
            </a:r>
          </a:p>
          <a:p>
            <a:pPr algn="ctr" marL="0" indent="0" lvl="0">
              <a:lnSpc>
                <a:spcPts val="3639"/>
              </a:lnSpc>
              <a:spcBef>
                <a:spcPct val="0"/>
              </a:spcBef>
            </a:pPr>
          </a:p>
        </p:txBody>
      </p:sp>
      <p:sp>
        <p:nvSpPr>
          <p:cNvPr name="TextBox 7" id="7"/>
          <p:cNvSpPr txBox="true"/>
          <p:nvPr/>
        </p:nvSpPr>
        <p:spPr>
          <a:xfrm rot="0">
            <a:off x="2055738" y="1891003"/>
            <a:ext cx="14176524" cy="972185"/>
          </a:xfrm>
          <a:prstGeom prst="rect">
            <a:avLst/>
          </a:prstGeom>
        </p:spPr>
        <p:txBody>
          <a:bodyPr anchor="t" rtlCol="false" tIns="0" lIns="0" bIns="0" rIns="0">
            <a:spAutoFit/>
          </a:bodyPr>
          <a:lstStyle/>
          <a:p>
            <a:pPr algn="ctr" marL="0" indent="0" lvl="0">
              <a:lnSpc>
                <a:spcPts val="7419"/>
              </a:lnSpc>
              <a:spcBef>
                <a:spcPct val="0"/>
              </a:spcBef>
            </a:pPr>
            <a:r>
              <a:rPr lang="en-US" sz="6999">
                <a:solidFill>
                  <a:srgbClr val="C9B9A1"/>
                </a:solidFill>
                <a:latin typeface="Montserrat Heavy"/>
              </a:rPr>
              <a:t>Kelebihan Whitebox Testing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055738" y="1507102"/>
            <a:ext cx="14176524" cy="7272796"/>
            <a:chOff x="0" y="0"/>
            <a:chExt cx="3733735" cy="1915469"/>
          </a:xfrm>
        </p:grpSpPr>
        <p:sp>
          <p:nvSpPr>
            <p:cNvPr name="Freeform 4" id="4"/>
            <p:cNvSpPr/>
            <p:nvPr/>
          </p:nvSpPr>
          <p:spPr>
            <a:xfrm flipH="false" flipV="false" rot="0">
              <a:off x="0" y="0"/>
              <a:ext cx="3733735" cy="1915469"/>
            </a:xfrm>
            <a:custGeom>
              <a:avLst/>
              <a:gdLst/>
              <a:ahLst/>
              <a:cxnLst/>
              <a:rect r="r" b="b" t="t" l="l"/>
              <a:pathLst>
                <a:path h="1915469" w="3733735">
                  <a:moveTo>
                    <a:pt x="6007" y="0"/>
                  </a:moveTo>
                  <a:lnTo>
                    <a:pt x="3727728" y="0"/>
                  </a:lnTo>
                  <a:cubicBezTo>
                    <a:pt x="3729320" y="0"/>
                    <a:pt x="3730849" y="633"/>
                    <a:pt x="3731975" y="1759"/>
                  </a:cubicBezTo>
                  <a:cubicBezTo>
                    <a:pt x="3733102" y="2886"/>
                    <a:pt x="3733735" y="4414"/>
                    <a:pt x="3733735" y="6007"/>
                  </a:cubicBezTo>
                  <a:lnTo>
                    <a:pt x="3733735" y="1909462"/>
                  </a:lnTo>
                  <a:cubicBezTo>
                    <a:pt x="3733735" y="1912779"/>
                    <a:pt x="3731045" y="1915469"/>
                    <a:pt x="3727728" y="1915469"/>
                  </a:cubicBezTo>
                  <a:lnTo>
                    <a:pt x="6007" y="1915469"/>
                  </a:lnTo>
                  <a:cubicBezTo>
                    <a:pt x="4414" y="1915469"/>
                    <a:pt x="2886" y="1914836"/>
                    <a:pt x="1759" y="1913710"/>
                  </a:cubicBezTo>
                  <a:cubicBezTo>
                    <a:pt x="633" y="1912583"/>
                    <a:pt x="0" y="1911055"/>
                    <a:pt x="0" y="1909462"/>
                  </a:cubicBezTo>
                  <a:lnTo>
                    <a:pt x="0" y="6007"/>
                  </a:lnTo>
                  <a:cubicBezTo>
                    <a:pt x="0" y="4414"/>
                    <a:pt x="633" y="2886"/>
                    <a:pt x="1759" y="1759"/>
                  </a:cubicBezTo>
                  <a:cubicBezTo>
                    <a:pt x="2886" y="633"/>
                    <a:pt x="4414" y="0"/>
                    <a:pt x="6007" y="0"/>
                  </a:cubicBezTo>
                  <a:close/>
                </a:path>
              </a:pathLst>
            </a:custGeom>
            <a:solidFill>
              <a:srgbClr val="F5F4F2">
                <a:alpha val="94902"/>
              </a:srgbClr>
            </a:solidFill>
            <a:ln w="19050" cap="sq">
              <a:solidFill>
                <a:srgbClr val="000000">
                  <a:alpha val="94902"/>
                </a:srgbClr>
              </a:solidFill>
              <a:prstDash val="solid"/>
              <a:miter/>
            </a:ln>
          </p:spPr>
        </p:sp>
        <p:sp>
          <p:nvSpPr>
            <p:cNvPr name="TextBox 5" id="5"/>
            <p:cNvSpPr txBox="true"/>
            <p:nvPr/>
          </p:nvSpPr>
          <p:spPr>
            <a:xfrm>
              <a:off x="0" y="-38100"/>
              <a:ext cx="3733735" cy="195356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055738" y="3333115"/>
            <a:ext cx="14176524" cy="5828030"/>
          </a:xfrm>
          <a:prstGeom prst="rect">
            <a:avLst/>
          </a:prstGeom>
        </p:spPr>
        <p:txBody>
          <a:bodyPr anchor="t" rtlCol="false" tIns="0" lIns="0" bIns="0" rIns="0">
            <a:spAutoFit/>
          </a:bodyPr>
          <a:lstStyle/>
          <a:p>
            <a:pPr algn="ctr" marL="561339" indent="-280669" lvl="1">
              <a:lnSpc>
                <a:spcPts val="3639"/>
              </a:lnSpc>
              <a:buFont typeface="Arial"/>
              <a:buChar char="•"/>
            </a:pPr>
            <a:r>
              <a:rPr lang="en-US" sz="2599">
                <a:solidFill>
                  <a:srgbClr val="000000"/>
                </a:solidFill>
                <a:latin typeface="Montserrat Medium"/>
              </a:rPr>
              <a:t>Desain </a:t>
            </a:r>
            <a:r>
              <a:rPr lang="en-US" sz="2599">
                <a:solidFill>
                  <a:srgbClr val="000000"/>
                </a:solidFill>
                <a:latin typeface="Montserrat Medium Italics"/>
              </a:rPr>
              <a:t>White Box Testing</a:t>
            </a:r>
            <a:r>
              <a:rPr lang="en-US" sz="2599">
                <a:solidFill>
                  <a:srgbClr val="000000"/>
                </a:solidFill>
                <a:latin typeface="Montserrat Medium"/>
              </a:rPr>
              <a:t> terbilang canggih sehingga membutuhkan keterampilan pemrograman yang relevan dan sumber daya yang memiliki pengetahuan menyeluruh tentang desain aplikasi.</a:t>
            </a:r>
          </a:p>
          <a:p>
            <a:pPr algn="ctr" marL="561339" indent="-280669" lvl="1">
              <a:lnSpc>
                <a:spcPts val="3639"/>
              </a:lnSpc>
              <a:buFont typeface="Arial"/>
              <a:buChar char="•"/>
            </a:pPr>
            <a:r>
              <a:rPr lang="en-US" sz="2599">
                <a:solidFill>
                  <a:srgbClr val="000000"/>
                </a:solidFill>
                <a:latin typeface="Montserrat Medium"/>
              </a:rPr>
              <a:t>Membutuhkan tenaga dan upaya yang lebih ekstra untuk mengelola kode pengujian dan </a:t>
            </a:r>
            <a:r>
              <a:rPr lang="en-US" sz="2599">
                <a:solidFill>
                  <a:srgbClr val="000000"/>
                </a:solidFill>
                <a:latin typeface="Montserrat Medium Italics"/>
              </a:rPr>
              <a:t>script.</a:t>
            </a:r>
          </a:p>
          <a:p>
            <a:pPr algn="ctr" marL="561339" indent="-280669" lvl="1">
              <a:lnSpc>
                <a:spcPts val="3639"/>
              </a:lnSpc>
              <a:buFont typeface="Arial"/>
              <a:buChar char="•"/>
            </a:pPr>
            <a:r>
              <a:rPr lang="en-US" sz="2599">
                <a:solidFill>
                  <a:srgbClr val="000000"/>
                </a:solidFill>
                <a:latin typeface="Montserrat Medium"/>
              </a:rPr>
              <a:t>Perubahan kode sering memerlukan eksekusi ulang, dan bahkan terkadang mengarah ke jalur baru untuk pengujian.</a:t>
            </a:r>
          </a:p>
          <a:p>
            <a:pPr algn="ctr" marL="561339" indent="-280669" lvl="1">
              <a:lnSpc>
                <a:spcPts val="3639"/>
              </a:lnSpc>
              <a:buFont typeface="Arial"/>
              <a:buChar char="•"/>
            </a:pPr>
            <a:r>
              <a:rPr lang="en-US" sz="2599">
                <a:solidFill>
                  <a:srgbClr val="000000"/>
                </a:solidFill>
                <a:latin typeface="Montserrat Medium"/>
              </a:rPr>
              <a:t>Prosedur </a:t>
            </a:r>
            <a:r>
              <a:rPr lang="en-US" sz="2599">
                <a:solidFill>
                  <a:srgbClr val="000000"/>
                </a:solidFill>
                <a:latin typeface="Montserrat Medium Italics"/>
              </a:rPr>
              <a:t>White Box Testing</a:t>
            </a:r>
            <a:r>
              <a:rPr lang="en-US" sz="2599">
                <a:solidFill>
                  <a:srgbClr val="000000"/>
                </a:solidFill>
                <a:latin typeface="Montserrat Medium"/>
              </a:rPr>
              <a:t> terbilang cukup rumit dan mahal.</a:t>
            </a:r>
          </a:p>
          <a:p>
            <a:pPr algn="ctr" marL="561339" indent="-280669" lvl="1">
              <a:lnSpc>
                <a:spcPts val="3639"/>
              </a:lnSpc>
              <a:buFont typeface="Arial"/>
              <a:buChar char="•"/>
            </a:pPr>
            <a:r>
              <a:rPr lang="en-US" sz="2599">
                <a:solidFill>
                  <a:srgbClr val="000000"/>
                </a:solidFill>
                <a:latin typeface="Montserrat Medium Italics"/>
              </a:rPr>
              <a:t>White Box Testing</a:t>
            </a:r>
            <a:r>
              <a:rPr lang="en-US" sz="2599">
                <a:solidFill>
                  <a:srgbClr val="000000"/>
                </a:solidFill>
                <a:latin typeface="Montserrat Medium"/>
              </a:rPr>
              <a:t> yang dilakukan oleh pengembang yang tidak detail dapat menyebabkan kesalahan </a:t>
            </a:r>
            <a:r>
              <a:rPr lang="en-US" sz="2599" u="sng">
                <a:solidFill>
                  <a:srgbClr val="000000"/>
                </a:solidFill>
                <a:latin typeface="Montserrat Medium"/>
                <a:hlinkClick r:id="rId3" tooltip="https://haloedukasi.com/produksi"/>
              </a:rPr>
              <a:t>produksi</a:t>
            </a:r>
            <a:r>
              <a:rPr lang="en-US" sz="2599">
                <a:solidFill>
                  <a:srgbClr val="000000"/>
                </a:solidFill>
                <a:latin typeface="Montserrat Medium"/>
              </a:rPr>
              <a:t>.</a:t>
            </a:r>
          </a:p>
          <a:p>
            <a:pPr algn="ctr" marL="561339" indent="-280669" lvl="1">
              <a:lnSpc>
                <a:spcPts val="3639"/>
              </a:lnSpc>
              <a:buFont typeface="Arial"/>
              <a:buChar char="•"/>
            </a:pPr>
            <a:r>
              <a:rPr lang="en-US" sz="2599">
                <a:solidFill>
                  <a:srgbClr val="000000"/>
                </a:solidFill>
                <a:latin typeface="Montserrat Medium"/>
              </a:rPr>
              <a:t>Pembaruan pengujian </a:t>
            </a:r>
            <a:r>
              <a:rPr lang="en-US" sz="2599">
                <a:solidFill>
                  <a:srgbClr val="000000"/>
                </a:solidFill>
                <a:latin typeface="Montserrat Medium Italics"/>
              </a:rPr>
              <a:t>script </a:t>
            </a:r>
            <a:r>
              <a:rPr lang="en-US" sz="2599">
                <a:solidFill>
                  <a:srgbClr val="000000"/>
                </a:solidFill>
                <a:latin typeface="Montserrat Medium"/>
              </a:rPr>
              <a:t>sering diperlukan setiap kali terjadi perubahan dalam kode.</a:t>
            </a:r>
          </a:p>
          <a:p>
            <a:pPr algn="ctr" marL="0" indent="0" lvl="0">
              <a:lnSpc>
                <a:spcPts val="2800"/>
              </a:lnSpc>
              <a:spcBef>
                <a:spcPct val="0"/>
              </a:spcBef>
            </a:pPr>
          </a:p>
        </p:txBody>
      </p:sp>
      <p:sp>
        <p:nvSpPr>
          <p:cNvPr name="TextBox 7" id="7"/>
          <p:cNvSpPr txBox="true"/>
          <p:nvPr/>
        </p:nvSpPr>
        <p:spPr>
          <a:xfrm rot="0">
            <a:off x="2055738" y="1891003"/>
            <a:ext cx="14176524" cy="917448"/>
          </a:xfrm>
          <a:prstGeom prst="rect">
            <a:avLst/>
          </a:prstGeom>
        </p:spPr>
        <p:txBody>
          <a:bodyPr anchor="t" rtlCol="false" tIns="0" lIns="0" bIns="0" rIns="0">
            <a:spAutoFit/>
          </a:bodyPr>
          <a:lstStyle/>
          <a:p>
            <a:pPr algn="ctr" marL="0" indent="0" lvl="0">
              <a:lnSpc>
                <a:spcPts val="6996"/>
              </a:lnSpc>
              <a:spcBef>
                <a:spcPct val="0"/>
              </a:spcBef>
            </a:pPr>
            <a:r>
              <a:rPr lang="en-US" sz="6600">
                <a:solidFill>
                  <a:srgbClr val="C9B9A1"/>
                </a:solidFill>
                <a:latin typeface="Montserrat Heavy"/>
              </a:rPr>
              <a:t>Kekurangan Whitebox Testing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055738" y="1507102"/>
            <a:ext cx="14176524" cy="7272796"/>
            <a:chOff x="0" y="0"/>
            <a:chExt cx="3733735" cy="1915469"/>
          </a:xfrm>
        </p:grpSpPr>
        <p:sp>
          <p:nvSpPr>
            <p:cNvPr name="Freeform 4" id="4"/>
            <p:cNvSpPr/>
            <p:nvPr/>
          </p:nvSpPr>
          <p:spPr>
            <a:xfrm flipH="false" flipV="false" rot="0">
              <a:off x="0" y="0"/>
              <a:ext cx="3733735" cy="1915469"/>
            </a:xfrm>
            <a:custGeom>
              <a:avLst/>
              <a:gdLst/>
              <a:ahLst/>
              <a:cxnLst/>
              <a:rect r="r" b="b" t="t" l="l"/>
              <a:pathLst>
                <a:path h="1915469" w="3733735">
                  <a:moveTo>
                    <a:pt x="6007" y="0"/>
                  </a:moveTo>
                  <a:lnTo>
                    <a:pt x="3727728" y="0"/>
                  </a:lnTo>
                  <a:cubicBezTo>
                    <a:pt x="3729320" y="0"/>
                    <a:pt x="3730849" y="633"/>
                    <a:pt x="3731975" y="1759"/>
                  </a:cubicBezTo>
                  <a:cubicBezTo>
                    <a:pt x="3733102" y="2886"/>
                    <a:pt x="3733735" y="4414"/>
                    <a:pt x="3733735" y="6007"/>
                  </a:cubicBezTo>
                  <a:lnTo>
                    <a:pt x="3733735" y="1909462"/>
                  </a:lnTo>
                  <a:cubicBezTo>
                    <a:pt x="3733735" y="1912779"/>
                    <a:pt x="3731045" y="1915469"/>
                    <a:pt x="3727728" y="1915469"/>
                  </a:cubicBezTo>
                  <a:lnTo>
                    <a:pt x="6007" y="1915469"/>
                  </a:lnTo>
                  <a:cubicBezTo>
                    <a:pt x="4414" y="1915469"/>
                    <a:pt x="2886" y="1914836"/>
                    <a:pt x="1759" y="1913710"/>
                  </a:cubicBezTo>
                  <a:cubicBezTo>
                    <a:pt x="633" y="1912583"/>
                    <a:pt x="0" y="1911055"/>
                    <a:pt x="0" y="1909462"/>
                  </a:cubicBezTo>
                  <a:lnTo>
                    <a:pt x="0" y="6007"/>
                  </a:lnTo>
                  <a:cubicBezTo>
                    <a:pt x="0" y="4414"/>
                    <a:pt x="633" y="2886"/>
                    <a:pt x="1759" y="1759"/>
                  </a:cubicBezTo>
                  <a:cubicBezTo>
                    <a:pt x="2886" y="633"/>
                    <a:pt x="4414" y="0"/>
                    <a:pt x="6007" y="0"/>
                  </a:cubicBezTo>
                  <a:close/>
                </a:path>
              </a:pathLst>
            </a:custGeom>
            <a:solidFill>
              <a:srgbClr val="F5F4F2">
                <a:alpha val="94902"/>
              </a:srgbClr>
            </a:solidFill>
            <a:ln w="19050" cap="sq">
              <a:solidFill>
                <a:srgbClr val="000000">
                  <a:alpha val="94902"/>
                </a:srgbClr>
              </a:solidFill>
              <a:prstDash val="solid"/>
              <a:miter/>
            </a:ln>
          </p:spPr>
        </p:sp>
        <p:sp>
          <p:nvSpPr>
            <p:cNvPr name="TextBox 5" id="5"/>
            <p:cNvSpPr txBox="true"/>
            <p:nvPr/>
          </p:nvSpPr>
          <p:spPr>
            <a:xfrm>
              <a:off x="0" y="-38100"/>
              <a:ext cx="3733735" cy="195356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055738" y="3342640"/>
            <a:ext cx="14176524" cy="4568825"/>
          </a:xfrm>
          <a:prstGeom prst="rect">
            <a:avLst/>
          </a:prstGeom>
        </p:spPr>
        <p:txBody>
          <a:bodyPr anchor="t" rtlCol="false" tIns="0" lIns="0" bIns="0" rIns="0">
            <a:spAutoFit/>
          </a:bodyPr>
          <a:lstStyle/>
          <a:p>
            <a:pPr algn="ctr" marL="431802" indent="-215901" lvl="1">
              <a:lnSpc>
                <a:spcPts val="2800"/>
              </a:lnSpc>
              <a:buFont typeface="Arial"/>
              <a:buChar char="•"/>
            </a:pPr>
            <a:r>
              <a:rPr lang="en-US" sz="2000">
                <a:solidFill>
                  <a:srgbClr val="000000"/>
                </a:solidFill>
                <a:latin typeface="Montserrat Medium"/>
              </a:rPr>
              <a:t>Memerlukan Waktu dan Sumber Daya: Menulis unit test memerlukan waktu dan sumber daya tambahan. Terkadang, ini bisa dianggap sebagai overhead, terutama dalam proyek kecil.</a:t>
            </a:r>
          </a:p>
          <a:p>
            <a:pPr algn="ctr" marL="431802" indent="-215901" lvl="1">
              <a:lnSpc>
                <a:spcPts val="2800"/>
              </a:lnSpc>
              <a:buFont typeface="Arial"/>
              <a:buChar char="•"/>
            </a:pPr>
            <a:r>
              <a:rPr lang="en-US" sz="2000">
                <a:solidFill>
                  <a:srgbClr val="000000"/>
                </a:solidFill>
                <a:latin typeface="Montserrat Medium"/>
              </a:rPr>
              <a:t>Kebutuhan Keterampilan: Menulis unit test yang efektif memerlukan keterampilan dan pengalaman. Pengembang yang tidak terbiasa dengan praktik ini mungkin kesulitan atau menghasilkan tes yang tidak efektif.</a:t>
            </a:r>
          </a:p>
          <a:p>
            <a:pPr algn="ctr" marL="431802" indent="-215901" lvl="1">
              <a:lnSpc>
                <a:spcPts val="2800"/>
              </a:lnSpc>
              <a:buFont typeface="Arial"/>
              <a:buChar char="•"/>
            </a:pPr>
            <a:r>
              <a:rPr lang="en-US" sz="2000">
                <a:solidFill>
                  <a:srgbClr val="000000"/>
                </a:solidFill>
                <a:latin typeface="Montserrat Medium"/>
              </a:rPr>
              <a:t>Tidak Menjamin Ketepatan Absolut: Unit test dapat memberikan keyakinan bahwa kode berfungsi sesuai harapan, tetapi tidak menjamin ketepatan absolut. Unit test mungkin tidak menangkap semua kondisi atau interaksi yang mungkin terjadi.</a:t>
            </a:r>
          </a:p>
          <a:p>
            <a:pPr algn="ctr" marL="431802" indent="-215901" lvl="1">
              <a:lnSpc>
                <a:spcPts val="2800"/>
              </a:lnSpc>
              <a:buFont typeface="Arial"/>
              <a:buChar char="•"/>
            </a:pPr>
            <a:r>
              <a:rPr lang="en-US" sz="2000">
                <a:solidFill>
                  <a:srgbClr val="000000"/>
                </a:solidFill>
                <a:latin typeface="Montserrat Medium"/>
              </a:rPr>
              <a:t>Perawatan Unit Test Sendiri: Unit test juga memerlukan pemeliharaan. Ketika kode berubah, unit test mungkin perlu diperbarui untuk mencerminkan perubahan tersebut.</a:t>
            </a:r>
          </a:p>
          <a:p>
            <a:pPr algn="ctr" marL="431802" indent="-215901" lvl="1">
              <a:lnSpc>
                <a:spcPts val="2800"/>
              </a:lnSpc>
              <a:buFont typeface="Arial"/>
              <a:buChar char="•"/>
            </a:pPr>
            <a:r>
              <a:rPr lang="en-US" sz="2000">
                <a:solidFill>
                  <a:srgbClr val="000000"/>
                </a:solidFill>
                <a:latin typeface="Montserrat Medium"/>
              </a:rPr>
              <a:t>Tidak Selalu Cocok untuk Semua Kasus: Unit test cocok untuk menguji komponen perangkat lunak yang terisolasi. Namun, ada situasi di mana pengujian integrasi atau pengujian end-to-end lebih cocok.</a:t>
            </a:r>
          </a:p>
          <a:p>
            <a:pPr algn="ctr" marL="0" indent="0" lvl="0">
              <a:lnSpc>
                <a:spcPts val="2800"/>
              </a:lnSpc>
              <a:spcBef>
                <a:spcPct val="0"/>
              </a:spcBef>
            </a:pPr>
          </a:p>
        </p:txBody>
      </p:sp>
      <p:sp>
        <p:nvSpPr>
          <p:cNvPr name="TextBox 7" id="7"/>
          <p:cNvSpPr txBox="true"/>
          <p:nvPr/>
        </p:nvSpPr>
        <p:spPr>
          <a:xfrm rot="0">
            <a:off x="2055738" y="1891003"/>
            <a:ext cx="14176524" cy="917448"/>
          </a:xfrm>
          <a:prstGeom prst="rect">
            <a:avLst/>
          </a:prstGeom>
        </p:spPr>
        <p:txBody>
          <a:bodyPr anchor="t" rtlCol="false" tIns="0" lIns="0" bIns="0" rIns="0">
            <a:spAutoFit/>
          </a:bodyPr>
          <a:lstStyle/>
          <a:p>
            <a:pPr algn="ctr" marL="0" indent="0" lvl="0">
              <a:lnSpc>
                <a:spcPts val="6996"/>
              </a:lnSpc>
              <a:spcBef>
                <a:spcPct val="0"/>
              </a:spcBef>
            </a:pPr>
            <a:r>
              <a:rPr lang="en-US" sz="6600">
                <a:solidFill>
                  <a:srgbClr val="C9B9A1"/>
                </a:solidFill>
                <a:latin typeface="Montserrat Heavy"/>
              </a:rPr>
              <a:t>Kekurangan Unit test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055738" y="1507102"/>
            <a:ext cx="14176524" cy="7272796"/>
            <a:chOff x="0" y="0"/>
            <a:chExt cx="3733735" cy="1915469"/>
          </a:xfrm>
        </p:grpSpPr>
        <p:sp>
          <p:nvSpPr>
            <p:cNvPr name="Freeform 4" id="4"/>
            <p:cNvSpPr/>
            <p:nvPr/>
          </p:nvSpPr>
          <p:spPr>
            <a:xfrm flipH="false" flipV="false" rot="0">
              <a:off x="0" y="0"/>
              <a:ext cx="3733735" cy="1915469"/>
            </a:xfrm>
            <a:custGeom>
              <a:avLst/>
              <a:gdLst/>
              <a:ahLst/>
              <a:cxnLst/>
              <a:rect r="r" b="b" t="t" l="l"/>
              <a:pathLst>
                <a:path h="1915469" w="3733735">
                  <a:moveTo>
                    <a:pt x="6007" y="0"/>
                  </a:moveTo>
                  <a:lnTo>
                    <a:pt x="3727728" y="0"/>
                  </a:lnTo>
                  <a:cubicBezTo>
                    <a:pt x="3729320" y="0"/>
                    <a:pt x="3730849" y="633"/>
                    <a:pt x="3731975" y="1759"/>
                  </a:cubicBezTo>
                  <a:cubicBezTo>
                    <a:pt x="3733102" y="2886"/>
                    <a:pt x="3733735" y="4414"/>
                    <a:pt x="3733735" y="6007"/>
                  </a:cubicBezTo>
                  <a:lnTo>
                    <a:pt x="3733735" y="1909462"/>
                  </a:lnTo>
                  <a:cubicBezTo>
                    <a:pt x="3733735" y="1912779"/>
                    <a:pt x="3731045" y="1915469"/>
                    <a:pt x="3727728" y="1915469"/>
                  </a:cubicBezTo>
                  <a:lnTo>
                    <a:pt x="6007" y="1915469"/>
                  </a:lnTo>
                  <a:cubicBezTo>
                    <a:pt x="4414" y="1915469"/>
                    <a:pt x="2886" y="1914836"/>
                    <a:pt x="1759" y="1913710"/>
                  </a:cubicBezTo>
                  <a:cubicBezTo>
                    <a:pt x="633" y="1912583"/>
                    <a:pt x="0" y="1911055"/>
                    <a:pt x="0" y="1909462"/>
                  </a:cubicBezTo>
                  <a:lnTo>
                    <a:pt x="0" y="6007"/>
                  </a:lnTo>
                  <a:cubicBezTo>
                    <a:pt x="0" y="4414"/>
                    <a:pt x="633" y="2886"/>
                    <a:pt x="1759" y="1759"/>
                  </a:cubicBezTo>
                  <a:cubicBezTo>
                    <a:pt x="2886" y="633"/>
                    <a:pt x="4414" y="0"/>
                    <a:pt x="6007" y="0"/>
                  </a:cubicBezTo>
                  <a:close/>
                </a:path>
              </a:pathLst>
            </a:custGeom>
            <a:solidFill>
              <a:srgbClr val="F5F4F2">
                <a:alpha val="94902"/>
              </a:srgbClr>
            </a:solidFill>
            <a:ln w="19050" cap="sq">
              <a:solidFill>
                <a:srgbClr val="000000">
                  <a:alpha val="94902"/>
                </a:srgbClr>
              </a:solidFill>
              <a:prstDash val="solid"/>
              <a:miter/>
            </a:ln>
          </p:spPr>
        </p:sp>
        <p:sp>
          <p:nvSpPr>
            <p:cNvPr name="TextBox 5" id="5"/>
            <p:cNvSpPr txBox="true"/>
            <p:nvPr/>
          </p:nvSpPr>
          <p:spPr>
            <a:xfrm>
              <a:off x="0" y="-38100"/>
              <a:ext cx="3733735" cy="195356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055738" y="3342640"/>
            <a:ext cx="14176524" cy="5626100"/>
          </a:xfrm>
          <a:prstGeom prst="rect">
            <a:avLst/>
          </a:prstGeom>
        </p:spPr>
        <p:txBody>
          <a:bodyPr anchor="t" rtlCol="false" tIns="0" lIns="0" bIns="0" rIns="0">
            <a:spAutoFit/>
          </a:bodyPr>
          <a:lstStyle/>
          <a:p>
            <a:pPr algn="ctr" marL="431802" indent="-215901" lvl="1">
              <a:lnSpc>
                <a:spcPts val="2800"/>
              </a:lnSpc>
              <a:buFont typeface="Arial"/>
              <a:buChar char="•"/>
            </a:pPr>
            <a:r>
              <a:rPr lang="en-US" sz="2000">
                <a:solidFill>
                  <a:srgbClr val="000000"/>
                </a:solidFill>
                <a:latin typeface="Montserrat Medium"/>
              </a:rPr>
              <a:t>Mendeteksi Kesalahan Dini (Early Detection): Unit test membantu mendeteksi kesalahan atau bug dalam kode lebih awal dalam siklus pengembangan, sehingga memungkinkan perbaikan yang lebih cepat dan lebih murah.</a:t>
            </a:r>
          </a:p>
          <a:p>
            <a:pPr algn="ctr" marL="431802" indent="-215901" lvl="1">
              <a:lnSpc>
                <a:spcPts val="2800"/>
              </a:lnSpc>
              <a:buFont typeface="Arial"/>
              <a:buChar char="•"/>
            </a:pPr>
            <a:r>
              <a:rPr lang="en-US" sz="2000">
                <a:solidFill>
                  <a:srgbClr val="000000"/>
                </a:solidFill>
                <a:latin typeface="Montserrat Medium"/>
              </a:rPr>
              <a:t>Pemeliharaan yang Lebih Mudah: Dengan unit test yang kuat, ketika Anda membuat perubahan pada kode, Anda dapat dengan cepat memeriksa apakah perubahan tersebut memengaruhi komponen lain yang sudah ada. Ini membuat pemeliharaan lebih mudah.</a:t>
            </a:r>
          </a:p>
          <a:p>
            <a:pPr algn="ctr" marL="431802" indent="-215901" lvl="1">
              <a:lnSpc>
                <a:spcPts val="2800"/>
              </a:lnSpc>
              <a:buFont typeface="Arial"/>
              <a:buChar char="•"/>
            </a:pPr>
            <a:r>
              <a:rPr lang="en-US" sz="2000">
                <a:solidFill>
                  <a:srgbClr val="000000"/>
                </a:solidFill>
                <a:latin typeface="Montserrat Medium"/>
              </a:rPr>
              <a:t>Dokumentasi Hidup (Living Documentation): Unit test dapat berfungsi sebagai dokumentasi hidup untuk kode Anda. Mereka menggambarkan secara jelas bagaimana komponen perangkat lunak seharusnya berperilaku, sehingga memudahkan pemahaman bagi pengembang lain yang akan bekerja dengan kode tersebut.</a:t>
            </a:r>
          </a:p>
          <a:p>
            <a:pPr algn="ctr" marL="431802" indent="-215901" lvl="1">
              <a:lnSpc>
                <a:spcPts val="2800"/>
              </a:lnSpc>
              <a:buFont typeface="Arial"/>
              <a:buChar char="•"/>
            </a:pPr>
            <a:r>
              <a:rPr lang="en-US" sz="2000">
                <a:solidFill>
                  <a:srgbClr val="000000"/>
                </a:solidFill>
                <a:latin typeface="Montserrat Medium"/>
              </a:rPr>
              <a:t>Meningkatkan Kepercayaan (Confidence): Unit test membantu meningkatkan kepercayaan bahwa kode berfungsi dengan benar, terutama saat Anda membuat perubahan. Ini dapat mencegah "ketakutan" untuk merombak atau memperbaiki kode.</a:t>
            </a:r>
          </a:p>
          <a:p>
            <a:pPr algn="ctr" marL="431802" indent="-215901" lvl="1">
              <a:lnSpc>
                <a:spcPts val="2800"/>
              </a:lnSpc>
              <a:buFont typeface="Arial"/>
              <a:buChar char="•"/>
            </a:pPr>
            <a:r>
              <a:rPr lang="en-US" sz="2000">
                <a:solidFill>
                  <a:srgbClr val="000000"/>
                </a:solidFill>
                <a:latin typeface="Montserrat Medium"/>
              </a:rPr>
              <a:t>Memudahkan Refaktorisasi: Dengan unit test yang kuat, Anda dapat merombak kode lebih bebas tanpa takut merusak fungsionalitas yang ada.</a:t>
            </a:r>
          </a:p>
          <a:p>
            <a:pPr algn="ctr" marL="0" indent="0" lvl="0">
              <a:lnSpc>
                <a:spcPts val="2800"/>
              </a:lnSpc>
              <a:spcBef>
                <a:spcPct val="0"/>
              </a:spcBef>
            </a:pPr>
          </a:p>
        </p:txBody>
      </p:sp>
      <p:sp>
        <p:nvSpPr>
          <p:cNvPr name="TextBox 7" id="7"/>
          <p:cNvSpPr txBox="true"/>
          <p:nvPr/>
        </p:nvSpPr>
        <p:spPr>
          <a:xfrm rot="0">
            <a:off x="2055738" y="1891003"/>
            <a:ext cx="14176524" cy="917448"/>
          </a:xfrm>
          <a:prstGeom prst="rect">
            <a:avLst/>
          </a:prstGeom>
        </p:spPr>
        <p:txBody>
          <a:bodyPr anchor="t" rtlCol="false" tIns="0" lIns="0" bIns="0" rIns="0">
            <a:spAutoFit/>
          </a:bodyPr>
          <a:lstStyle/>
          <a:p>
            <a:pPr algn="ctr" marL="0" indent="0" lvl="0">
              <a:lnSpc>
                <a:spcPts val="6996"/>
              </a:lnSpc>
              <a:spcBef>
                <a:spcPct val="0"/>
              </a:spcBef>
            </a:pPr>
            <a:r>
              <a:rPr lang="en-US" sz="6600">
                <a:solidFill>
                  <a:srgbClr val="C9B9A1"/>
                </a:solidFill>
                <a:latin typeface="Montserrat Heavy"/>
              </a:rPr>
              <a:t>Kelebihan Unit test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DAFzHyG5hTk</dc:identifier>
  <dcterms:modified xsi:type="dcterms:W3CDTF">2011-08-01T06:04:30Z</dcterms:modified>
  <cp:revision>1</cp:revision>
  <dc:title>Beige Vintage Group Project Presentation</dc:title>
</cp:coreProperties>
</file>